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m4a" ContentType="audi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331" r:id="rId2"/>
    <p:sldId id="1133" r:id="rId3"/>
    <p:sldId id="1336" r:id="rId4"/>
    <p:sldId id="1138" r:id="rId5"/>
    <p:sldId id="1148" r:id="rId6"/>
    <p:sldId id="1333" r:id="rId7"/>
    <p:sldId id="1150" r:id="rId8"/>
    <p:sldId id="1332" r:id="rId9"/>
    <p:sldId id="1182" r:id="rId10"/>
    <p:sldId id="1210" r:id="rId11"/>
    <p:sldId id="1194" r:id="rId12"/>
    <p:sldId id="1196" r:id="rId13"/>
    <p:sldId id="1197" r:id="rId14"/>
    <p:sldId id="1198" r:id="rId15"/>
    <p:sldId id="1201" r:id="rId16"/>
    <p:sldId id="1312" r:id="rId17"/>
    <p:sldId id="1262" r:id="rId18"/>
    <p:sldId id="1263" r:id="rId19"/>
    <p:sldId id="1264" r:id="rId20"/>
    <p:sldId id="1266" r:id="rId21"/>
    <p:sldId id="1269" r:id="rId22"/>
    <p:sldId id="1270" r:id="rId23"/>
    <p:sldId id="1272" r:id="rId24"/>
    <p:sldId id="1337" r:id="rId25"/>
    <p:sldId id="1275" r:id="rId26"/>
    <p:sldId id="1283" r:id="rId27"/>
    <p:sldId id="1289" r:id="rId28"/>
    <p:sldId id="1293" r:id="rId29"/>
    <p:sldId id="1294" r:id="rId30"/>
    <p:sldId id="1329" r:id="rId31"/>
    <p:sldId id="1342" r:id="rId32"/>
    <p:sldId id="901" r:id="rId33"/>
    <p:sldId id="902" r:id="rId34"/>
    <p:sldId id="903" r:id="rId35"/>
    <p:sldId id="904" r:id="rId36"/>
    <p:sldId id="1338" r:id="rId37"/>
    <p:sldId id="1339" r:id="rId38"/>
    <p:sldId id="1340" r:id="rId39"/>
    <p:sldId id="1343" r:id="rId40"/>
    <p:sldId id="1345" r:id="rId41"/>
    <p:sldId id="1341" r:id="rId42"/>
    <p:sldId id="1346" r:id="rId43"/>
    <p:sldId id="1315" r:id="rId44"/>
    <p:sldId id="1316" r:id="rId45"/>
    <p:sldId id="1317" r:id="rId46"/>
    <p:sldId id="1318" r:id="rId47"/>
    <p:sldId id="1347" r:id="rId48"/>
    <p:sldId id="1319" r:id="rId49"/>
    <p:sldId id="1320" r:id="rId50"/>
    <p:sldId id="1321" r:id="rId51"/>
    <p:sldId id="1322" r:id="rId52"/>
    <p:sldId id="1323" r:id="rId53"/>
    <p:sldId id="1324" r:id="rId54"/>
    <p:sldId id="1325" r:id="rId55"/>
    <p:sldId id="1326" r:id="rId56"/>
    <p:sldId id="1327" r:id="rId57"/>
    <p:sldId id="1328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6" autoAdjust="0"/>
    <p:restoredTop sz="84783" autoAdjust="0"/>
  </p:normalViewPr>
  <p:slideViewPr>
    <p:cSldViewPr>
      <p:cViewPr varScale="1">
        <p:scale>
          <a:sx n="43" d="100"/>
          <a:sy n="43" d="100"/>
        </p:scale>
        <p:origin x="21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xmlns="" id="{E256C1A5-3C12-204A-B650-6D4E740D3A2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xmlns="" id="{302D38D6-10D7-AD4C-8F87-8E5BA55614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C73B29C3-8860-6242-81B7-A836760BF26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xmlns="" id="{2515881D-9371-EE45-9476-FD6D59F9ADE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>
            <a:extLst>
              <a:ext uri="{FF2B5EF4-FFF2-40B4-BE49-F238E27FC236}">
                <a16:creationId xmlns:a16="http://schemas.microsoft.com/office/drawing/2014/main" xmlns="" id="{69749F81-E1E8-8A49-9D9E-0D28C84AB38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>
            <a:extLst>
              <a:ext uri="{FF2B5EF4-FFF2-40B4-BE49-F238E27FC236}">
                <a16:creationId xmlns:a16="http://schemas.microsoft.com/office/drawing/2014/main" xmlns="" id="{FFB60B1D-D675-FF47-A4AF-E2C00832E5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EC58710-9C1B-3641-9DF9-0B24F3E9A4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6764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C58710-9C1B-3641-9DF9-0B24F3E9A4EF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074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xmlns="" id="{57CAFEA6-CC01-DA4A-AC08-C80B50F5FF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xmlns="" id="{2EB49A71-017F-4841-A846-F64C1633F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x-none" altLang="en-US"/>
              <a:t> у хроничним болестима </a:t>
            </a:r>
            <a:endParaRPr lang="en-US" altLang="en-US"/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xmlns="" id="{91859BAE-38D9-854D-B9CA-EB5E611CBA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46AADF4-E8F0-FF40-B972-9638E6786461}" type="slidenum">
              <a:rPr lang="en-US" altLang="en-US" smtClean="0"/>
              <a:pPr>
                <a:spcBef>
                  <a:spcPct val="0"/>
                </a:spcBef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1189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xmlns="" id="{AEC38F24-E700-8948-9EA8-9CC7E6685E1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xmlns="" id="{C5ABD5C3-B68B-7B4E-847F-F5D60048F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x-none" altLang="en-US"/>
              <a:t> у хроничним болестима </a:t>
            </a:r>
            <a:endParaRPr lang="en-US" altLang="en-US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xmlns="" id="{173A92D4-135C-6B4B-827A-C5CC3A73E3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A302DDD-CEE0-484C-9E50-35F887A35D92}" type="slidenum">
              <a:rPr lang="en-US" altLang="en-US" smtClean="0"/>
              <a:pPr>
                <a:spcBef>
                  <a:spcPct val="0"/>
                </a:spcBef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724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xmlns="" id="{C051A537-234C-1D4D-88D2-2EEE1A0265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xmlns="" id="{85F5F621-4CBE-414A-9E69-E47771050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x-none" altLang="en-US"/>
              <a:t> у хроничним болестима </a:t>
            </a:r>
            <a:endParaRPr lang="en-US" altLang="en-US"/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xmlns="" id="{ED4D148F-D605-694C-BEF1-8F04E5C207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78A2AC-6DE3-8242-8E26-7FBE4BE3CD51}" type="slidenum">
              <a:rPr lang="en-US" altLang="en-US" smtClean="0"/>
              <a:pPr>
                <a:spcBef>
                  <a:spcPct val="0"/>
                </a:spcBef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9731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>
            <a:extLst>
              <a:ext uri="{FF2B5EF4-FFF2-40B4-BE49-F238E27FC236}">
                <a16:creationId xmlns:a16="http://schemas.microsoft.com/office/drawing/2014/main" xmlns="" id="{F647474B-7148-934B-AE53-A8C1D6F767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>
            <a:extLst>
              <a:ext uri="{FF2B5EF4-FFF2-40B4-BE49-F238E27FC236}">
                <a16:creationId xmlns:a16="http://schemas.microsoft.com/office/drawing/2014/main" xmlns="" id="{F18F4F0D-034D-744F-82B5-419A4A7F0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xmlns="" id="{F79EF09F-6D09-4E4D-8D61-7008DDCC46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8A53316-45CD-E849-88C5-7B64BB7C2415}" type="slidenum">
              <a:rPr lang="en-US" altLang="en-US" smtClean="0"/>
              <a:pPr>
                <a:spcBef>
                  <a:spcPct val="0"/>
                </a:spcBef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8168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:a16="http://schemas.microsoft.com/office/drawing/2014/main" xmlns="" id="{F5D0E1AD-67A5-1342-9DAE-D58A2FD561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>
            <a:extLst>
              <a:ext uri="{FF2B5EF4-FFF2-40B4-BE49-F238E27FC236}">
                <a16:creationId xmlns:a16="http://schemas.microsoft.com/office/drawing/2014/main" xmlns="" id="{C6DAF2CD-77A2-6B47-81C4-316C9A697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xmlns="" id="{1DA406E1-9868-224E-B569-B5665EA829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93635A-C8ED-094A-A41E-FE493C27DF97}" type="slidenum">
              <a:rPr lang="en-US" altLang="en-US" smtClean="0"/>
              <a:pPr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26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>
            <a:extLst>
              <a:ext uri="{FF2B5EF4-FFF2-40B4-BE49-F238E27FC236}">
                <a16:creationId xmlns:a16="http://schemas.microsoft.com/office/drawing/2014/main" xmlns="" id="{6AAED565-4921-F740-994A-6EE578FF94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>
            <a:extLst>
              <a:ext uri="{FF2B5EF4-FFF2-40B4-BE49-F238E27FC236}">
                <a16:creationId xmlns:a16="http://schemas.microsoft.com/office/drawing/2014/main" xmlns="" id="{7677D08C-0FF3-C147-BDF9-F8F1EEA14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6564" name="Slide Number Placeholder 3">
            <a:extLst>
              <a:ext uri="{FF2B5EF4-FFF2-40B4-BE49-F238E27FC236}">
                <a16:creationId xmlns:a16="http://schemas.microsoft.com/office/drawing/2014/main" xmlns="" id="{44A254D8-12FF-CC4A-B541-93516F1951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D1594D6-08DC-EA40-AEC5-19D56EF9CB2D}" type="slidenum">
              <a:rPr lang="en-US" altLang="en-US" smtClean="0"/>
              <a:pPr>
                <a:spcBef>
                  <a:spcPct val="0"/>
                </a:spcBef>
              </a:pPr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0769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>
            <a:extLst>
              <a:ext uri="{FF2B5EF4-FFF2-40B4-BE49-F238E27FC236}">
                <a16:creationId xmlns:a16="http://schemas.microsoft.com/office/drawing/2014/main" xmlns="" id="{69A9B756-BB23-3F42-9EDA-E85480D1E29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>
            <a:extLst>
              <a:ext uri="{FF2B5EF4-FFF2-40B4-BE49-F238E27FC236}">
                <a16:creationId xmlns:a16="http://schemas.microsoft.com/office/drawing/2014/main" xmlns="" id="{85E5A26D-8EBC-D54C-A9CA-00F5AD298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71684" name="Slide Number Placeholder 3">
            <a:extLst>
              <a:ext uri="{FF2B5EF4-FFF2-40B4-BE49-F238E27FC236}">
                <a16:creationId xmlns:a16="http://schemas.microsoft.com/office/drawing/2014/main" xmlns="" id="{1E0951D7-A877-DF41-8DD9-857CF7BCB1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2A0CAA-68B1-FB41-A17E-F1144F367CCD}" type="slidenum">
              <a:rPr lang="en-US" altLang="en-US" smtClean="0"/>
              <a:pPr>
                <a:spcBef>
                  <a:spcPct val="0"/>
                </a:spcBef>
              </a:pPr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357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C9758CBB-BE84-C047-B06A-747685635C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8513"/>
            <a:ext cx="4273550" cy="3205162"/>
          </a:xfrm>
          <a:ln w="12700" cap="flat">
            <a:solidFill>
              <a:schemeClr val="tx1"/>
            </a:solidFill>
          </a:ln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xmlns="" id="{2E5F7C9F-94FF-8742-94E9-9E8BB15664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2813" y="4341813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53" tIns="45177" rIns="90353" bIns="45177"/>
          <a:lstStyle/>
          <a:p>
            <a:pPr defTabSz="768350"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0930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xmlns="" id="{920A3139-2308-6D43-8705-982DB453A0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xmlns="" id="{B0EC9C80-7DF9-A84A-8CC2-A9C90066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xmlns="" id="{57AC3A77-6601-AB44-B739-8D09E65773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6426E8-4424-154F-8160-78D990422418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958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xmlns="" id="{B98C3770-5288-3C4D-85F1-11ED8FE6D5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xmlns="" id="{264E9F7E-5CAB-D546-AC56-02A2CEAA4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xmlns="" id="{FEF8AAE4-488A-B441-8B0A-B424E5D86D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9BB1DA-F753-7142-A430-BB1263029399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803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xmlns="" id="{2788140D-61E1-614A-8717-B7BB2061BF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xmlns="" id="{C6DE0EEA-E8B9-0143-9706-AFE44D705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xmlns="" id="{64179C76-09C2-5E47-9EDE-3731A37270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55CEFD-11F0-7F45-B0B1-1E8AF1AEEEC7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540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xmlns="" id="{B077D6C3-9EC0-2049-AC97-22E7B00D22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xmlns="" id="{2F99ED58-6A3B-7748-8270-ACAEAED0F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xmlns="" id="{EF17F32E-3223-CB41-A1BA-C46B5C7CBA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BBA2707-27F1-1541-A1FA-BAC70245AFC6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756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xmlns="" id="{5B496277-3367-8A44-BBB1-1529DCEF188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xmlns="" id="{1E77F981-1AA1-2D4F-987E-99F731D83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xmlns="" id="{B652DCAA-8D4F-3D41-BF36-D5A985A5CA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0D021B7-0D96-7B4D-A9AA-F260B5ADD6CF}" type="slidenum">
              <a:rPr lang="en-US" altLang="en-US" smtClean="0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628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xmlns="" id="{800CB118-4DFC-4C4C-9AA5-A0E2922C9C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8513"/>
            <a:ext cx="4273550" cy="3205162"/>
          </a:xfrm>
          <a:ln w="12700" cap="flat">
            <a:solidFill>
              <a:schemeClr val="tx1"/>
            </a:solidFill>
          </a:ln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xmlns="" id="{516B7863-2B2B-8E4E-B4F0-403413D526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2813" y="4341813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353" tIns="45177" rIns="90353" bIns="45177"/>
          <a:lstStyle/>
          <a:p>
            <a:pPr defTabSz="768350"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6124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>
            <a:extLst>
              <a:ext uri="{FF2B5EF4-FFF2-40B4-BE49-F238E27FC236}">
                <a16:creationId xmlns:a16="http://schemas.microsoft.com/office/drawing/2014/main" xmlns="" id="{198AC71A-98C3-8C43-82E3-029F7996F4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>
            <a:extLst>
              <a:ext uri="{FF2B5EF4-FFF2-40B4-BE49-F238E27FC236}">
                <a16:creationId xmlns:a16="http://schemas.microsoft.com/office/drawing/2014/main" xmlns="" id="{7E24A238-D8F4-1549-8D54-A8E148E3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xmlns="" id="{E0CB0418-2FB3-794B-BC79-28F6606C7D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7F0336E-B698-1449-A592-0B2DEE953CD1}" type="slidenum">
              <a:rPr lang="en-US" altLang="en-US" smtClean="0"/>
              <a:pPr>
                <a:spcBef>
                  <a:spcPct val="0"/>
                </a:spcBef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34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6EC037D-7DF9-1043-9922-330795A6A3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16F3038-38DD-1E4F-B169-B4288CCBE3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ADADF4A8-BA0E-4744-BE72-B845378486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444B3-8A78-174D-B28E-5F124C8912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418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2044D52-8D8E-444D-9AE3-B76F593403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B6DDA03-F94C-C84B-A0E5-C2A51C15C9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6F4DC98-86D7-E642-8FCB-990BD91734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09DA3-BF6F-A548-997D-EFD8E1529C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89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A661EB6-98CC-D24B-80C8-A0A2003A7E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6423843-20CC-D94D-B0B3-1D42E3D231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4B33E82-6C60-A34F-BDDD-B1507C715E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6F832-0951-B44B-AEF8-90AA270EA6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63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158C9F5-2A6C-774C-9B78-D7A6444CBD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E9E8F6B4-ED00-E042-A38E-8E9AA9418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46A6486-0902-A741-B3E6-F2523D8C7C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74667-FE83-F74D-AF5D-5178FFE610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82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373C398-AD86-F944-B731-F01C3D128E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3D79B7CC-A262-3A47-A066-9C60AD219D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E9B9CDEA-2020-CB42-8FCE-8325608F2B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B97F8-63B7-944C-8DB3-2A2280121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20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E629C92-9A67-6047-9896-8A1255D43B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708E55F-3001-FD4D-895D-6E5B291937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22C8E73-27C3-2240-B665-49D2AD775B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7CF58-6C5A-9246-9E48-06373E75E3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60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726C1594-F9E6-5744-965E-A83CDA400D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479D6698-CF59-B84F-88D3-2718A185B6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DF90505A-A290-9A43-8106-3C36886D29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FFFCC-6B77-5D4C-803C-E9BF56C01A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667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65FF5FC3-7D21-2149-8379-428B61A32B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CA6465A1-6F9D-0C4D-9B85-48DC2E2ED8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2D4CB33C-1396-344F-B64E-2EE8D57837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C0D-863B-A64D-BB73-D5CC9C3DD3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137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51790053-0FB4-0C42-A3B1-2C16DDB704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61C25E49-8CC9-114C-A896-AD5A2E6DC9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4F47B3F7-44B6-6345-905E-ABC061C137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8D15-D6EE-DD47-A914-9E7130722F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9106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7044901-BE22-7248-8C30-2E61CD20FE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B1B1187-3AE6-1941-93AB-EE5557E026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D96A8EE-F08D-0741-AB0C-2EBBDBCE8D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5E534-9E66-4144-897A-AFA47173E9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650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EE37A10-FE91-824D-854B-1524A891A4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3B0DA34-71FE-C348-8DCC-907A988E9E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4B92BE2-846A-6D47-A7B7-42DF799EB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BC698-9F4B-584F-BC7C-F6EB585F10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579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197DA995-1516-EB40-9363-3E8544937E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663D0008-79B2-EA44-83FE-869FD41A2F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460B3EB-7C1F-8546-BC32-20F358A3176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256BF572-DD3A-B640-94D0-AD3EA498950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D0A1DCC1-E0A1-5C48-85C1-32023C520BE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2A21635-F5F4-824B-ACEB-6F0F6CA24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1" Type="http://schemas.microsoft.com/office/2007/relationships/media" Target="../media/media1.m4a"/><Relationship Id="rId2" Type="http://schemas.openxmlformats.org/officeDocument/2006/relationships/audio" Target="../media/media1.m4a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microsoft.com/office/2007/relationships/media" Target="../media/media2.m4a"/><Relationship Id="rId2" Type="http://schemas.openxmlformats.org/officeDocument/2006/relationships/audio" Target="../media/media2.m4a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3.png"/><Relationship Id="rId1" Type="http://schemas.microsoft.com/office/2007/relationships/media" Target="../media/media3.m4a"/><Relationship Id="rId2" Type="http://schemas.openxmlformats.org/officeDocument/2006/relationships/audio" Target="../media/media3.m4a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1" Type="http://schemas.microsoft.com/office/2007/relationships/media" Target="../media/media4.m4a"/><Relationship Id="rId2" Type="http://schemas.openxmlformats.org/officeDocument/2006/relationships/audio" Target="../media/media4.m4a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zaglavlje print landsc latin">
            <a:extLst>
              <a:ext uri="{FF2B5EF4-FFF2-40B4-BE49-F238E27FC236}">
                <a16:creationId xmlns:a16="http://schemas.microsoft.com/office/drawing/2014/main" xmlns="" id="{06C955FB-D9E2-6E49-8A9E-91A97EBB2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5029200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6">
            <a:extLst>
              <a:ext uri="{FF2B5EF4-FFF2-40B4-BE49-F238E27FC236}">
                <a16:creationId xmlns:a16="http://schemas.microsoft.com/office/drawing/2014/main" xmlns="" id="{6FF02165-4D14-D641-90A1-8D407C6F7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0"/>
            <a:ext cx="8191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3">
            <a:extLst>
              <a:ext uri="{FF2B5EF4-FFF2-40B4-BE49-F238E27FC236}">
                <a16:creationId xmlns:a16="http://schemas.microsoft.com/office/drawing/2014/main" xmlns="" id="{7ACF6AA1-9A22-EC4E-B7D2-887EF18C8EE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85813" y="2786063"/>
            <a:ext cx="7772400" cy="1470025"/>
          </a:xfrm>
        </p:spPr>
        <p:txBody>
          <a:bodyPr/>
          <a:lstStyle/>
          <a:p>
            <a:r>
              <a:rPr lang="sr-Cyrl-CS" altLang="en-US"/>
              <a:t>Анемије у старих и малигне хемопатије</a:t>
            </a:r>
            <a:endParaRPr lang="en-US" altLang="en-US"/>
          </a:p>
        </p:txBody>
      </p:sp>
      <p:sp>
        <p:nvSpPr>
          <p:cNvPr id="3077" name="Rectangle 14">
            <a:extLst>
              <a:ext uri="{FF2B5EF4-FFF2-40B4-BE49-F238E27FC236}">
                <a16:creationId xmlns:a16="http://schemas.microsoft.com/office/drawing/2014/main" xmlns="" id="{29C7F387-4E50-2044-8A77-4E611069FEF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28750" y="5105400"/>
            <a:ext cx="6400800" cy="1752600"/>
          </a:xfrm>
        </p:spPr>
        <p:txBody>
          <a:bodyPr/>
          <a:lstStyle/>
          <a:p>
            <a:pPr eaLnBrk="1" hangingPunct="1"/>
            <a:r>
              <a:rPr lang="x-none" altLang="en-US" sz="2400" dirty="0" err="1"/>
              <a:t>Проф.др.Небојша</a:t>
            </a:r>
            <a:r>
              <a:rPr lang="x-none" altLang="en-US" sz="2400" dirty="0"/>
              <a:t> Анђелковић</a:t>
            </a:r>
            <a:endParaRPr lang="sr-Latn-CS" altLang="en-US" sz="2400" dirty="0"/>
          </a:p>
          <a:p>
            <a:pPr eaLnBrk="1" hangingPunct="1"/>
            <a:endParaRPr lang="sr-Latn-CS" altLang="en-US" sz="2800" dirty="0"/>
          </a:p>
          <a:p>
            <a:pPr eaLnBrk="1" hangingPunct="1"/>
            <a:endParaRPr lang="en-US" altLang="en-US" sz="2800" dirty="0"/>
          </a:p>
        </p:txBody>
      </p:sp>
      <p:sp>
        <p:nvSpPr>
          <p:cNvPr id="3078" name="TextBox 6">
            <a:extLst>
              <a:ext uri="{FF2B5EF4-FFF2-40B4-BE49-F238E27FC236}">
                <a16:creationId xmlns:a16="http://schemas.microsoft.com/office/drawing/2014/main" xmlns="" id="{9ECC15FD-CE40-324B-B697-C27A643BE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14438"/>
            <a:ext cx="7786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/>
              <a:t>ГЕРИЈАТРИЈА СА НЕГОМ</a:t>
            </a:r>
            <a:endParaRPr lang="en-US" altLang="en-US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O</a:t>
            </a:r>
            <a:r>
              <a:rPr lang="sr-Cyrl-CS" altLang="en-US" sz="2400"/>
              <a:t>сновне струковне студије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/>
              <a:t>Наставна јединица 11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xmlns="" id="{484505EB-3849-ED4E-9AD3-747209300C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3"/>
    </mc:Choice>
    <mc:Fallback xmlns="">
      <p:transition spd="slow" advTm="44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xmlns="" id="{AD54AB5C-C5D6-DF45-B03C-9ED5BA731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-214313"/>
            <a:ext cx="8229600" cy="1143001"/>
          </a:xfrm>
        </p:spPr>
        <p:txBody>
          <a:bodyPr/>
          <a:lstStyle/>
          <a:p>
            <a:r>
              <a:rPr lang="sr-Cyrl-CS" altLang="en-US" sz="3200"/>
              <a:t>Хомеостаза гвожђа 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F9DB1D-EED2-CB4B-847C-E2B4A4F88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620713"/>
            <a:ext cx="8229600" cy="564356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2000" b="1" dirty="0">
                <a:latin typeface="+mj-lt"/>
              </a:rPr>
              <a:t>Апсорпција гвожђа</a:t>
            </a:r>
          </a:p>
          <a:p>
            <a:pPr>
              <a:lnSpc>
                <a:spcPct val="80000"/>
              </a:lnSpc>
              <a:defRPr/>
            </a:pPr>
            <a:r>
              <a:rPr lang="sr-Latn-CS" sz="2000" dirty="0">
                <a:latin typeface="+mj-lt"/>
              </a:rPr>
              <a:t>Fe се апсорбује у д</a:t>
            </a:r>
            <a:r>
              <a:rPr lang="sr-Cyrl-CS" sz="2000" dirty="0">
                <a:latin typeface="+mj-lt"/>
              </a:rPr>
              <a:t>у</a:t>
            </a:r>
            <a:r>
              <a:rPr lang="sr-Latn-CS" sz="2000" dirty="0">
                <a:latin typeface="+mj-lt"/>
              </a:rPr>
              <a:t>о</a:t>
            </a:r>
            <a:r>
              <a:rPr lang="sr-Cyrl-CS" sz="2000" dirty="0">
                <a:latin typeface="+mj-lt"/>
              </a:rPr>
              <a:t>д</a:t>
            </a:r>
            <a:r>
              <a:rPr lang="sr-Latn-CS" sz="2000" dirty="0">
                <a:latin typeface="+mj-lt"/>
              </a:rPr>
              <a:t>енум</a:t>
            </a:r>
            <a:r>
              <a:rPr lang="sr-Cyrl-CS" sz="2000" dirty="0">
                <a:latin typeface="+mj-lt"/>
              </a:rPr>
              <a:t>у </a:t>
            </a:r>
            <a:r>
              <a:rPr lang="sr-Latn-CS" sz="2000" dirty="0">
                <a:latin typeface="+mj-lt"/>
              </a:rPr>
              <a:t>и прокс</a:t>
            </a:r>
            <a:r>
              <a:rPr lang="en-US" sz="2000" dirty="0" err="1">
                <a:latin typeface="+mj-lt"/>
              </a:rPr>
              <a:t>ималном</a:t>
            </a:r>
            <a:r>
              <a:rPr lang="sr-Latn-CS" sz="2000" dirty="0">
                <a:latin typeface="+mj-lt"/>
              </a:rPr>
              <a:t> јеjун</a:t>
            </a:r>
            <a:r>
              <a:rPr lang="sr-Cyrl-CS" sz="2000" dirty="0">
                <a:latin typeface="+mj-lt"/>
              </a:rPr>
              <a:t>у</a:t>
            </a:r>
            <a:r>
              <a:rPr lang="sr-Latn-CS" sz="2000" dirty="0">
                <a:latin typeface="+mj-lt"/>
              </a:rPr>
              <a:t>му активн</a:t>
            </a:r>
            <a:r>
              <a:rPr lang="sr-Cyrl-CS" sz="2000" dirty="0">
                <a:latin typeface="+mj-lt"/>
              </a:rPr>
              <a:t>и</a:t>
            </a:r>
            <a:r>
              <a:rPr lang="sr-Latn-CS" sz="2000" dirty="0">
                <a:latin typeface="+mj-lt"/>
              </a:rPr>
              <a:t>м процесом.</a:t>
            </a:r>
            <a:endParaRPr lang="sr-Cyrl-CS" sz="20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-US" sz="2000" dirty="0" err="1">
                <a:latin typeface="+mj-lt"/>
              </a:rPr>
              <a:t>Малa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>
                <a:latin typeface="+mj-lt"/>
              </a:rPr>
              <a:t>коли</a:t>
            </a:r>
            <a:r>
              <a:rPr lang="sr-Latn-CS" sz="2000" dirty="0">
                <a:latin typeface="+mj-lt"/>
              </a:rPr>
              <a:t>ч</a:t>
            </a:r>
            <a:r>
              <a:rPr lang="sr-Cyrl-CS" sz="2000" dirty="0">
                <a:latin typeface="+mj-lt"/>
              </a:rPr>
              <a:t>и</a:t>
            </a:r>
            <a:r>
              <a:rPr lang="en-US" sz="2000" dirty="0" err="1">
                <a:latin typeface="+mj-lt"/>
              </a:rPr>
              <a:t>на</a:t>
            </a:r>
            <a:r>
              <a:rPr lang="en-US" sz="2000" dirty="0">
                <a:latin typeface="+mj-lt"/>
              </a:rPr>
              <a:t> </a:t>
            </a:r>
            <a:r>
              <a:rPr lang="sr-Latn-CS" sz="2000" dirty="0">
                <a:latin typeface="+mj-lt"/>
              </a:rPr>
              <a:t>Fe </a:t>
            </a:r>
            <a:r>
              <a:rPr lang="sr-Cyrl-CS" sz="2000" dirty="0">
                <a:latin typeface="+mj-lt"/>
              </a:rPr>
              <a:t>хране из миоглoбинa и хемоглобина сe дирeктнo aпсoрбујe у облику ХЕМ-a.</a:t>
            </a:r>
            <a:br>
              <a:rPr lang="sr-Cyrl-CS" sz="2000" dirty="0">
                <a:latin typeface="+mj-lt"/>
              </a:rPr>
            </a:br>
            <a:r>
              <a:rPr lang="sr-Latn-CS" sz="2000" dirty="0">
                <a:latin typeface="+mj-lt"/>
              </a:rPr>
              <a:t>HCl </a:t>
            </a:r>
            <a:r>
              <a:rPr lang="sr-Cyrl-CS" sz="2000" dirty="0">
                <a:latin typeface="+mj-lt"/>
              </a:rPr>
              <a:t>помаже апсорпији</a:t>
            </a:r>
            <a:r>
              <a:rPr lang="sr-Latn-CS" sz="2000" dirty="0">
                <a:latin typeface="+mj-lt"/>
              </a:rPr>
              <a:t> </a:t>
            </a:r>
            <a:r>
              <a:rPr lang="sr-Cyrl-CS" sz="2000" dirty="0">
                <a:latin typeface="+mj-lt"/>
              </a:rPr>
              <a:t> (у растварању хране)</a:t>
            </a:r>
            <a:r>
              <a:rPr lang="sr-Latn-CS" sz="2000" dirty="0">
                <a:latin typeface="+mj-lt"/>
              </a:rPr>
              <a:t> </a:t>
            </a:r>
            <a:endParaRPr lang="x-none" sz="20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sr-Cyrl-CS" sz="2000" dirty="0"/>
              <a:t>Ресорпцију гвожђа у дигестивном систему повећава витамин Ц</a:t>
            </a:r>
            <a:endParaRPr lang="sr-Cyrl-CS" sz="20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sr-Cyrl-CS" sz="2000" dirty="0">
                <a:latin typeface="+mj-lt"/>
              </a:rPr>
              <a:t>Просечна храна садржи углавном фери облик (</a:t>
            </a:r>
            <a:r>
              <a:rPr lang="sr-Latn-CS" sz="2000" dirty="0">
                <a:latin typeface="+mj-lt"/>
              </a:rPr>
              <a:t>Fe</a:t>
            </a:r>
            <a:r>
              <a:rPr lang="sr-Latn-CS" sz="2000" baseline="30000" dirty="0">
                <a:latin typeface="+mj-lt"/>
              </a:rPr>
              <a:t>3+</a:t>
            </a:r>
            <a:r>
              <a:rPr lang="sr-Latn-CS" sz="2000" dirty="0">
                <a:latin typeface="+mj-lt"/>
              </a:rPr>
              <a:t> </a:t>
            </a:r>
            <a:r>
              <a:rPr lang="sr-Cyrl-CS" sz="2000" dirty="0">
                <a:latin typeface="+mj-lt"/>
              </a:rPr>
              <a:t>) који је слабо искористњив па мора да се рeдукујe у растворљив фeрo јон (</a:t>
            </a:r>
            <a:r>
              <a:rPr lang="sr-Latn-CS" sz="2000" dirty="0">
                <a:latin typeface="+mj-lt"/>
              </a:rPr>
              <a:t>Fe</a:t>
            </a:r>
            <a:r>
              <a:rPr lang="sr-Latn-CS" sz="2000" baseline="30000" dirty="0">
                <a:latin typeface="+mj-lt"/>
              </a:rPr>
              <a:t>2+</a:t>
            </a:r>
            <a:r>
              <a:rPr lang="sr-Cyrl-CS" sz="2000" dirty="0">
                <a:latin typeface="+mj-lt"/>
              </a:rPr>
              <a:t>)</a:t>
            </a:r>
            <a:r>
              <a:rPr lang="sr-Latn-CS" sz="2000" dirty="0">
                <a:latin typeface="+mj-lt"/>
              </a:rPr>
              <a:t> </a:t>
            </a:r>
            <a:r>
              <a:rPr lang="sr-Cyrl-CS" sz="2000" dirty="0">
                <a:latin typeface="+mj-lt"/>
              </a:rPr>
              <a:t> под утицајем витамина Ц</a:t>
            </a:r>
          </a:p>
          <a:p>
            <a:pPr>
              <a:buFontTx/>
              <a:buNone/>
              <a:defRPr/>
            </a:pPr>
            <a:r>
              <a:rPr lang="sr-Latn-CS" sz="2000" b="1" dirty="0"/>
              <a:t>Fe се губи у малим колич</a:t>
            </a:r>
            <a:r>
              <a:rPr lang="sr-Cyrl-CS" sz="2000" b="1" dirty="0"/>
              <a:t>и</a:t>
            </a:r>
            <a:r>
              <a:rPr lang="sr-Latn-CS" sz="2000" b="1" dirty="0"/>
              <a:t>намa:</a:t>
            </a:r>
            <a:endParaRPr lang="sr-Latn-CS" sz="2000" dirty="0"/>
          </a:p>
          <a:p>
            <a:pPr>
              <a:defRPr/>
            </a:pPr>
            <a:r>
              <a:rPr lang="sr-Latn-CS" sz="2000" dirty="0"/>
              <a:t>Десквамaцијом ћелија ГИТ</a:t>
            </a:r>
          </a:p>
          <a:p>
            <a:pPr>
              <a:defRPr/>
            </a:pPr>
            <a:r>
              <a:rPr lang="sr-Latn-CS" sz="2000" dirty="0"/>
              <a:t>Десквамaцијом ћелија епидерма, </a:t>
            </a:r>
          </a:p>
          <a:p>
            <a:pPr>
              <a:defRPr/>
            </a:pPr>
            <a:r>
              <a:rPr lang="sr-Latn-CS" sz="2000" dirty="0"/>
              <a:t>Десквамaција епитела бу</a:t>
            </a:r>
            <a:r>
              <a:rPr lang="sr-Cyrl-CS" sz="2000" dirty="0"/>
              <a:t>б</a:t>
            </a:r>
            <a:r>
              <a:rPr lang="sr-Latn-CS" sz="2000" dirty="0"/>
              <a:t>реж</a:t>
            </a:r>
            <a:r>
              <a:rPr lang="en-US" sz="2000" dirty="0" err="1"/>
              <a:t>них</a:t>
            </a:r>
            <a:r>
              <a:rPr lang="sr-Latn-CS" sz="2000" dirty="0"/>
              <a:t> канaлића</a:t>
            </a:r>
          </a:p>
          <a:p>
            <a:pPr>
              <a:defRPr/>
            </a:pPr>
            <a:r>
              <a:rPr lang="sr-Latn-CS" sz="2000" dirty="0"/>
              <a:t>Укљањa</a:t>
            </a:r>
            <a:r>
              <a:rPr lang="sr-Cyrl-CS" sz="2000" dirty="0"/>
              <a:t>њ</a:t>
            </a:r>
            <a:r>
              <a:rPr lang="sr-Latn-CS" sz="2000" dirty="0"/>
              <a:t>ем длакa, ноктију и секрeтима</a:t>
            </a:r>
          </a:p>
          <a:p>
            <a:pPr>
              <a:defRPr/>
            </a:pPr>
            <a:r>
              <a:rPr lang="sr-Latn-CS" sz="2000" dirty="0"/>
              <a:t>Менструалним крваrењeм</a:t>
            </a:r>
            <a:endParaRPr lang="sr-Cyrl-CS" sz="2000" dirty="0"/>
          </a:p>
          <a:p>
            <a:pPr>
              <a:buFontTx/>
              <a:buNone/>
              <a:defRPr/>
            </a:pPr>
            <a:r>
              <a:rPr lang="sr-Cyrl-CS" sz="2000" b="1" dirty="0"/>
              <a:t>Ендогени /ванцревни/ фактори, који регулишу </a:t>
            </a:r>
          </a:p>
          <a:p>
            <a:pPr>
              <a:buFontTx/>
              <a:buNone/>
              <a:defRPr/>
            </a:pPr>
            <a:r>
              <a:rPr lang="sr-Cyrl-CS" sz="2000" b="1" dirty="0"/>
              <a:t>величину апсорпције </a:t>
            </a:r>
            <a:r>
              <a:rPr lang="sr-Latn-CS" sz="2000" b="1" dirty="0"/>
              <a:t>Fe </a:t>
            </a:r>
            <a:r>
              <a:rPr lang="sr-Cyrl-CS" sz="2000" b="1" dirty="0"/>
              <a:t>су: </a:t>
            </a:r>
            <a:r>
              <a:rPr lang="sr-Cyrl-CS" sz="2000" dirty="0"/>
              <a:t>обим еритроцитoпoeзe, хипoксија, aнeмиja, нивo Еp, кoличинa резервног </a:t>
            </a:r>
            <a:r>
              <a:rPr lang="sr-Latn-CS" sz="2000" dirty="0"/>
              <a:t>Fe</a:t>
            </a:r>
            <a:endParaRPr lang="en-US" sz="2000" dirty="0"/>
          </a:p>
          <a:p>
            <a:pPr>
              <a:lnSpc>
                <a:spcPct val="80000"/>
              </a:lnSpc>
              <a:defRPr/>
            </a:pPr>
            <a:endParaRPr lang="en-US" sz="2000" dirty="0">
              <a:latin typeface="+mj-lt"/>
            </a:endParaRPr>
          </a:p>
          <a:p>
            <a:pPr>
              <a:buFontTx/>
              <a:buNone/>
              <a:defRPr/>
            </a:pPr>
            <a:endParaRPr lang="sr-Cyrl-CS" sz="2400" dirty="0">
              <a:latin typeface="+mj-lt"/>
            </a:endParaRPr>
          </a:p>
          <a:p>
            <a:pPr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xmlns="" id="{E6B503DA-C58A-8440-B4B6-96E0EDDA4F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7838" y="476250"/>
            <a:ext cx="8229600" cy="746125"/>
          </a:xfrm>
        </p:spPr>
        <p:txBody>
          <a:bodyPr/>
          <a:lstStyle/>
          <a:p>
            <a:r>
              <a:rPr lang="sr-Cyrl-CS" altLang="en-US" sz="3600">
                <a:solidFill>
                  <a:schemeClr val="tx1"/>
                </a:solidFill>
              </a:rPr>
              <a:t>Сидеропенијска анемија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xmlns="" id="{203C136B-4397-114A-B33D-794885F0DD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3" y="1412875"/>
            <a:ext cx="9101137" cy="50403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sr-Latn-CS" alt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sr-Cyrl-CS" altLang="en-US" sz="2400"/>
              <a:t>     </a:t>
            </a:r>
            <a:r>
              <a:rPr lang="sr-Cyrl-CS" altLang="en-US" sz="2200"/>
              <a:t>Епидемиологија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sr-Cyrl-CS" altLang="en-US" sz="2200"/>
              <a:t>Н</a:t>
            </a:r>
            <a:r>
              <a:rPr lang="sr-Latn-CS" altLang="en-US" sz="2200"/>
              <a:t>ајраспрострањениј</a:t>
            </a:r>
            <a:r>
              <a:rPr lang="sr-Cyrl-CS" altLang="en-US" sz="2200"/>
              <a:t>е</a:t>
            </a:r>
            <a:r>
              <a:rPr lang="sr-Latn-CS" altLang="en-US" sz="2200"/>
              <a:t> патолошко стање на планети.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altLang="en-US" sz="2200"/>
              <a:t>Ви</a:t>
            </a:r>
            <a:r>
              <a:rPr lang="sr-Latn-CS" altLang="en-US" sz="2200"/>
              <a:t>ше од једне милијарде људи </a:t>
            </a:r>
            <a:r>
              <a:rPr lang="sr-Cyrl-CS" altLang="en-US" sz="2200"/>
              <a:t>има</a:t>
            </a:r>
            <a:r>
              <a:rPr lang="sr-Latn-CS" altLang="en-US" sz="2200"/>
              <a:t> недостат</a:t>
            </a:r>
            <a:r>
              <a:rPr lang="sr-Cyrl-CS" altLang="en-US" sz="2200"/>
              <a:t>а</a:t>
            </a:r>
            <a:r>
              <a:rPr lang="sr-Latn-CS" altLang="en-US" sz="2200"/>
              <a:t>к Fe</a:t>
            </a:r>
            <a:r>
              <a:rPr lang="sr-Cyrl-CS" altLang="en-US" sz="2200"/>
              <a:t>.</a:t>
            </a:r>
            <a:endParaRPr lang="sr-Latn-CS" altLang="en-US" sz="220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sr-Cyrl-CS" altLang="en-US" sz="2200"/>
              <a:t>У земљамa у рaзвоју 40-70% стaнoвништa пaти oд нeкoг oбликa недoстатка </a:t>
            </a:r>
            <a:r>
              <a:rPr lang="sr-Latn-CS" altLang="en-US" sz="2200"/>
              <a:t>Fe. </a:t>
            </a:r>
            <a:endParaRPr lang="sr-Cyrl-CS" altLang="en-US" sz="2200"/>
          </a:p>
          <a:p>
            <a:pPr>
              <a:lnSpc>
                <a:spcPct val="80000"/>
              </a:lnSpc>
              <a:buFontTx/>
              <a:buNone/>
            </a:pPr>
            <a:r>
              <a:rPr lang="sr-Cyrl-CS" altLang="en-US" sz="2200"/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altLang="en-US" sz="2200"/>
              <a:t>     Потребе за гожђем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Дневне потребе су 1</a:t>
            </a:r>
            <a:r>
              <a:rPr lang="x-none" altLang="en-US" sz="2200"/>
              <a:t>mg</a:t>
            </a:r>
            <a:r>
              <a:rPr lang="sr-Cyrl-CS" altLang="en-US" sz="2200"/>
              <a:t> елементарног </a:t>
            </a:r>
            <a:r>
              <a:rPr lang="sr-Latn-CS" altLang="en-US" sz="2200"/>
              <a:t>Fe </a:t>
            </a:r>
            <a:r>
              <a:rPr lang="sr-Cyrl-CS" altLang="en-US" sz="2200"/>
              <a:t>за мушкaрце и 2 </a:t>
            </a:r>
            <a:r>
              <a:rPr lang="x-none" altLang="en-US" sz="2200"/>
              <a:t>mg</a:t>
            </a:r>
            <a:r>
              <a:rPr lang="sr-Cyrl-CS" altLang="en-US" sz="2200"/>
              <a:t> зa жeнe у рeпродуктивном периоду. </a:t>
            </a:r>
            <a:endParaRPr lang="sr-Latn-CS" altLang="en-US" sz="2200"/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При сваком пoрoђaју женa губи oд 680-800mg </a:t>
            </a:r>
            <a:r>
              <a:rPr lang="sr-Latn-CS" altLang="en-US" sz="2200"/>
              <a:t>Fe, </a:t>
            </a:r>
            <a:r>
              <a:rPr lang="sr-Cyrl-CS" altLang="en-US" sz="2200"/>
              <a:t>а при дојењу joш </a:t>
            </a:r>
            <a:r>
              <a:rPr lang="sr-Latn-CS" altLang="en-US" sz="2200"/>
              <a:t>140 </a:t>
            </a:r>
            <a:r>
              <a:rPr lang="sr-Cyrl-CS" altLang="en-US" sz="2200"/>
              <a:t>mg . То значи дa су дневнe пoтрeбe у трудноћи oкo 3mg . </a:t>
            </a:r>
            <a:endParaRPr lang="sr-Latn-CS" altLang="en-US" sz="2200"/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2400" i="1"/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24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="" id="{1C50D11F-5891-2A40-BF1F-963E1B89D8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2938" y="500063"/>
            <a:ext cx="7556500" cy="844550"/>
          </a:xfrm>
        </p:spPr>
        <p:txBody>
          <a:bodyPr/>
          <a:lstStyle/>
          <a:p>
            <a:r>
              <a:rPr lang="sr-Cyrl-CS" altLang="en-US" sz="3600">
                <a:solidFill>
                  <a:schemeClr val="tx1"/>
                </a:solidFill>
              </a:rPr>
              <a:t>Сидеропенијска анемија</a:t>
            </a:r>
            <a:endParaRPr lang="en-US" altLang="en-US" sz="3600">
              <a:solidFill>
                <a:schemeClr val="tx1"/>
              </a:solidFill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xmlns="" id="{D191E123-9A0E-6342-A33C-18D2CDB319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sr-Cyrl-CS" altLang="en-US" sz="2400"/>
              <a:t> Узроци недостатка гвожђа</a:t>
            </a:r>
          </a:p>
          <a:p>
            <a:pPr algn="ctr">
              <a:buFontTx/>
              <a:buNone/>
            </a:pPr>
            <a:r>
              <a:rPr lang="sr-Cyrl-CS" altLang="en-US" sz="2400"/>
              <a:t>Три главне групе узрока недостатка </a:t>
            </a:r>
            <a:r>
              <a:rPr lang="sr-Latn-CS" altLang="en-US" sz="2400"/>
              <a:t>Fe	</a:t>
            </a:r>
          </a:p>
          <a:p>
            <a:endParaRPr lang="en-US" altLang="en-US" sz="2800"/>
          </a:p>
          <a:p>
            <a:endParaRPr lang="en-US" altLang="en-US"/>
          </a:p>
        </p:txBody>
      </p:sp>
      <p:sp>
        <p:nvSpPr>
          <p:cNvPr id="16388" name="Text Box 4">
            <a:extLst>
              <a:ext uri="{FF2B5EF4-FFF2-40B4-BE49-F238E27FC236}">
                <a16:creationId xmlns:a16="http://schemas.microsoft.com/office/drawing/2014/main" xmlns="" id="{EF9B8356-6AE6-F149-99BF-7E59B02AA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6463" y="5613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Comic Sans MS" panose="030F0902030302020204" pitchFamily="66" charset="0"/>
            </a:endParaRPr>
          </a:p>
        </p:txBody>
      </p:sp>
      <p:sp>
        <p:nvSpPr>
          <p:cNvPr id="33797" name="Text Box 5">
            <a:extLst>
              <a:ext uri="{FF2B5EF4-FFF2-40B4-BE49-F238E27FC236}">
                <a16:creationId xmlns:a16="http://schemas.microsoft.com/office/drawing/2014/main" xmlns="" id="{0F07FC64-EA0A-1F40-BF81-EA9641536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860800"/>
            <a:ext cx="268446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sr-Cyrl-C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Повећан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sr-Cyrl-C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захтев за 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sr-Cyrl-C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гвожђем или хематопоезом</a:t>
            </a:r>
          </a:p>
          <a:p>
            <a:pPr>
              <a:defRPr/>
            </a:pPr>
            <a:endParaRPr lang="sr-Cyrl-CS" sz="20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xmlns="" id="{A1756E4E-B5C3-984B-A01B-1F17C31C6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0" y="4000500"/>
            <a:ext cx="25685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Повећан губитак</a:t>
            </a:r>
          </a:p>
          <a:p>
            <a:pPr>
              <a:defRPr/>
            </a:pPr>
            <a:r>
              <a:rPr lang="sr-Cyrl-C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гвожђа</a:t>
            </a:r>
          </a:p>
        </p:txBody>
      </p:sp>
      <p:sp>
        <p:nvSpPr>
          <p:cNvPr id="33799" name="Text Box 7">
            <a:extLst>
              <a:ext uri="{FF2B5EF4-FFF2-40B4-BE49-F238E27FC236}">
                <a16:creationId xmlns:a16="http://schemas.microsoft.com/office/drawing/2014/main" xmlns="" id="{7B30B9F3-DF50-5744-919F-319F7F30D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3860800"/>
            <a:ext cx="2879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Смањен унос, апсорпција или уградња гвожђа</a:t>
            </a:r>
          </a:p>
        </p:txBody>
      </p:sp>
      <p:sp>
        <p:nvSpPr>
          <p:cNvPr id="16392" name="AutoShape 8">
            <a:extLst>
              <a:ext uri="{FF2B5EF4-FFF2-40B4-BE49-F238E27FC236}">
                <a16:creationId xmlns:a16="http://schemas.microsoft.com/office/drawing/2014/main" xmlns="" id="{12FCA054-B4DD-EA47-8AA6-B0C457FB4FC0}"/>
              </a:ext>
            </a:extLst>
          </p:cNvPr>
          <p:cNvSpPr>
            <a:spLocks noChangeArrowheads="1"/>
          </p:cNvSpPr>
          <p:nvPr/>
        </p:nvSpPr>
        <p:spPr bwMode="auto">
          <a:xfrm rot="-1796385">
            <a:off x="1547813" y="2852738"/>
            <a:ext cx="863600" cy="576262"/>
          </a:xfrm>
          <a:prstGeom prst="leftArrow">
            <a:avLst>
              <a:gd name="adj1" fmla="val 50000"/>
              <a:gd name="adj2" fmla="val 3746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393" name="AutoShape 9">
            <a:extLst>
              <a:ext uri="{FF2B5EF4-FFF2-40B4-BE49-F238E27FC236}">
                <a16:creationId xmlns:a16="http://schemas.microsoft.com/office/drawing/2014/main" xmlns="" id="{72904B7F-07F6-1642-8C68-B71E9FEC2D5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923507" y="2996406"/>
            <a:ext cx="863600" cy="576263"/>
          </a:xfrm>
          <a:prstGeom prst="leftArrow">
            <a:avLst>
              <a:gd name="adj1" fmla="val 50000"/>
              <a:gd name="adj2" fmla="val 3746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sr-Latn-CS" altLang="en-US" sz="1800">
              <a:latin typeface="Comic Sans MS" panose="030F0902030302020204" pitchFamily="66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latin typeface="Comic Sans MS" panose="030F0902030302020204" pitchFamily="66" charset="0"/>
            </a:endParaRPr>
          </a:p>
        </p:txBody>
      </p:sp>
      <p:sp>
        <p:nvSpPr>
          <p:cNvPr id="16394" name="AutoShape 10">
            <a:extLst>
              <a:ext uri="{FF2B5EF4-FFF2-40B4-BE49-F238E27FC236}">
                <a16:creationId xmlns:a16="http://schemas.microsoft.com/office/drawing/2014/main" xmlns="" id="{887390CE-8B76-4240-BA5E-20CAFDBDD669}"/>
              </a:ext>
            </a:extLst>
          </p:cNvPr>
          <p:cNvSpPr>
            <a:spLocks noChangeArrowheads="1"/>
          </p:cNvSpPr>
          <p:nvPr/>
        </p:nvSpPr>
        <p:spPr bwMode="auto">
          <a:xfrm rot="-8494608">
            <a:off x="6588125" y="2924175"/>
            <a:ext cx="863600" cy="576263"/>
          </a:xfrm>
          <a:prstGeom prst="leftArrow">
            <a:avLst>
              <a:gd name="adj1" fmla="val 50000"/>
              <a:gd name="adj2" fmla="val 3746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xmlns="" id="{8DC8F962-5FEB-9C4C-9BDD-65927812FB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2938" y="285750"/>
            <a:ext cx="7554912" cy="1000125"/>
          </a:xfrm>
        </p:spPr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Сидеропенијска анемија</a:t>
            </a:r>
            <a:br>
              <a:rPr lang="sr-Cyrl-CS" altLang="en-US" sz="3200">
                <a:solidFill>
                  <a:schemeClr val="tx1"/>
                </a:solidFill>
              </a:rPr>
            </a:br>
            <a:endParaRPr lang="en-US" altLang="en-US" sz="3000">
              <a:solidFill>
                <a:srgbClr val="FF0000"/>
              </a:solidFill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xmlns="" id="{48ED7142-7D9A-6D49-BF62-242C9C7875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1357313"/>
            <a:ext cx="8208963" cy="51435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sr-Cyrl-CS" sz="2800" dirty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sr-Cyrl-CS" sz="2400" dirty="0"/>
              <a:t>Узроци недостатка гвожђа</a:t>
            </a:r>
            <a:r>
              <a:rPr lang="en-US" sz="2400" dirty="0"/>
              <a:t> </a:t>
            </a:r>
            <a:r>
              <a:rPr lang="sr-Latn-CS" sz="2400" dirty="0">
                <a:solidFill>
                  <a:srgbClr val="FF0000"/>
                </a:solidFill>
              </a:rPr>
              <a:t/>
            </a:r>
            <a:br>
              <a:rPr lang="sr-Latn-CS" sz="2400" dirty="0">
                <a:solidFill>
                  <a:srgbClr val="FF0000"/>
                </a:solidFill>
              </a:rPr>
            </a:br>
            <a:endParaRPr lang="sr-Cyrl-CS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sr-Cyrl-CS" sz="2400" b="1" dirty="0">
                <a:solidFill>
                  <a:schemeClr val="accent6">
                    <a:lumMod val="75000"/>
                  </a:schemeClr>
                </a:solidFill>
              </a:rPr>
              <a:t>Повећан захтев за гвожђем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sr-Latn-CS" sz="2400" dirty="0"/>
              <a:t>брз раст детета или адолесцента</a:t>
            </a:r>
            <a:endParaRPr lang="en-US" sz="24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sr-Latn-CS" sz="2400" dirty="0"/>
              <a:t>трудноћа, нарочито у последњем триместру</a:t>
            </a:r>
            <a:endParaRPr lang="en-US" sz="24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sr-Latn-CS" sz="2400" dirty="0"/>
              <a:t>терапија еритропоетином</a:t>
            </a:r>
            <a:endParaRPr lang="sr-Cyrl-CS" sz="24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sr-Cyrl-CS" sz="2400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sr-Cyrl-CS" sz="2400" b="1" dirty="0">
                <a:solidFill>
                  <a:schemeClr val="accent6">
                    <a:lumMod val="75000"/>
                  </a:schemeClr>
                </a:solidFill>
              </a:rPr>
              <a:t>Смањен унос, апсорпција или уградња гвожђа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Latn-CS" sz="2400" dirty="0"/>
              <a:t>атрофични гастритис</a:t>
            </a:r>
            <a:endParaRPr lang="en-US" sz="2400" dirty="0"/>
          </a:p>
          <a:p>
            <a:pPr>
              <a:buFont typeface="Arial" pitchFamily="34" charset="0"/>
              <a:buChar char="•"/>
              <a:defRPr/>
            </a:pPr>
            <a:r>
              <a:rPr lang="sr-Latn-CS" sz="2400" dirty="0"/>
              <a:t>глутенска ентеропатија- спру</a:t>
            </a:r>
            <a:endParaRPr lang="en-US" sz="2400" dirty="0"/>
          </a:p>
          <a:p>
            <a:pPr>
              <a:buFont typeface="Arial" pitchFamily="34" charset="0"/>
              <a:buChar char="•"/>
              <a:defRPr/>
            </a:pPr>
            <a:r>
              <a:rPr lang="sr-Latn-CS" sz="2400" dirty="0"/>
              <a:t>парцијална гастректомија</a:t>
            </a:r>
            <a:endParaRPr lang="en-US" sz="2400" dirty="0"/>
          </a:p>
          <a:p>
            <a:pPr>
              <a:buFont typeface="Arial" pitchFamily="34" charset="0"/>
              <a:buChar char="•"/>
              <a:defRPr/>
            </a:pPr>
            <a:r>
              <a:rPr lang="sr-Latn-CS" sz="2400" dirty="0"/>
              <a:t>неадекватна исхрана, посебно</a:t>
            </a:r>
            <a:r>
              <a:rPr lang="en-US" sz="2400" dirty="0"/>
              <a:t> </a:t>
            </a:r>
            <a:r>
              <a:rPr lang="sr-Latn-CS" sz="2400" dirty="0"/>
              <a:t>вегетаријанство</a:t>
            </a:r>
            <a:endParaRPr lang="en-US" sz="24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4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xmlns="" id="{7D0FA834-BD9C-EB48-A5E7-2E6544ABBD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85750"/>
            <a:ext cx="8064500" cy="714375"/>
          </a:xfrm>
        </p:spPr>
        <p:txBody>
          <a:bodyPr/>
          <a:lstStyle/>
          <a:p>
            <a:r>
              <a:rPr lang="sr-Cyrl-CS" altLang="en-US" sz="3600">
                <a:solidFill>
                  <a:schemeClr val="tx1"/>
                </a:solidFill>
              </a:rPr>
              <a:t>Сидеропенијска анемија</a:t>
            </a:r>
            <a:br>
              <a:rPr lang="sr-Cyrl-CS" altLang="en-US" sz="3600">
                <a:solidFill>
                  <a:schemeClr val="tx1"/>
                </a:solidFill>
              </a:rPr>
            </a:br>
            <a:endParaRPr lang="en-US" altLang="en-US" sz="400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xmlns="" id="{2B1EC3C0-D4CC-AF41-B844-7A585638A40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1857375"/>
            <a:ext cx="4310062" cy="4530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altLang="en-US" sz="2000" b="1"/>
              <a:t>Гастроинтестинално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хиатус херниа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езофагеални варикси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пептички улкус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ингестија: аспирина, НСА,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altLang="en-US" sz="2000"/>
              <a:t>     кортикостероида и алкохола 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неоплазме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улцерозни колитис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телеангиектазије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ангиодсплазије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дивертикулоза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хемороиди</a:t>
            </a:r>
          </a:p>
          <a:p>
            <a:pPr>
              <a:lnSpc>
                <a:spcPct val="80000"/>
              </a:lnSpc>
            </a:pPr>
            <a:r>
              <a:rPr lang="sr-Cyrl-CS" altLang="en-US" sz="2000"/>
              <a:t>хелминтијаза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2000"/>
              <a:t>    (Schistosoma mansoni,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2000"/>
              <a:t>     Trichuris trichiura)</a:t>
            </a:r>
            <a:endParaRPr lang="sr-Latn-CS" altLang="en-US" sz="2000" i="1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xmlns="" id="{43C9AC6B-7C9B-5B4C-A469-7D758550EE5B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857750" y="1857375"/>
            <a:ext cx="3738563" cy="4800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Latn-CS" altLang="en-US" sz="2000" b="1"/>
              <a:t>Утерино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менометрорагије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поспартална крварења</a:t>
            </a:r>
            <a:endParaRPr lang="en-US" altLang="en-US" sz="2000"/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2000" b="1"/>
              <a:t>Пулмонално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пулмонална хемосидероза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Goоdpasture-ов синдром</a:t>
            </a:r>
            <a:endParaRPr lang="en-US" altLang="en-US" sz="2000"/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2000" b="1"/>
              <a:t>Уринарни тракт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хематурија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хронична дијализа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хронична хемоглобинурија</a:t>
            </a:r>
            <a:r>
              <a:rPr lang="en-US" altLang="en-US" sz="2000"/>
              <a:t> </a:t>
            </a:r>
            <a:r>
              <a:rPr lang="sr-Latn-CS" altLang="en-US" sz="2000"/>
              <a:t>или хемосидеринурија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/>
              <a:t>	</a:t>
            </a:r>
            <a:r>
              <a:rPr lang="sr-Latn-CS" altLang="en-US" sz="2000"/>
              <a:t>(ПНХ или хр.интраваск.хемолиза)</a:t>
            </a:r>
            <a:endParaRPr lang="en-US" altLang="en-US" sz="2000"/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2000" b="1"/>
              <a:t>Остало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-давалаштво крви</a:t>
            </a:r>
          </a:p>
          <a:p>
            <a:pPr>
              <a:lnSpc>
                <a:spcPct val="80000"/>
              </a:lnSpc>
            </a:pPr>
            <a:r>
              <a:rPr lang="sr-Latn-CS" altLang="en-US" sz="2000"/>
              <a:t>-самоповређивање</a:t>
            </a:r>
            <a:endParaRPr lang="en-US" altLang="en-US" sz="2000"/>
          </a:p>
          <a:p>
            <a:pPr>
              <a:lnSpc>
                <a:spcPct val="80000"/>
              </a:lnSpc>
            </a:pPr>
            <a:endParaRPr lang="en-US" altLang="en-US" sz="1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59F874C-48A0-3548-ACFB-D9F1DD711A6C}"/>
              </a:ext>
            </a:extLst>
          </p:cNvPr>
          <p:cNvSpPr txBox="1"/>
          <p:nvPr/>
        </p:nvSpPr>
        <p:spPr>
          <a:xfrm>
            <a:off x="428625" y="1357313"/>
            <a:ext cx="3668713" cy="430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sr-Latn-CS" sz="2200" b="1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sr-Cyrl-CS" sz="2200" b="1" dirty="0">
                <a:solidFill>
                  <a:schemeClr val="accent6">
                    <a:lumMod val="75000"/>
                  </a:schemeClr>
                </a:solidFill>
              </a:rPr>
              <a:t>овећан губитак гвожђа</a:t>
            </a: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8438" name="TextBox 5">
            <a:extLst>
              <a:ext uri="{FF2B5EF4-FFF2-40B4-BE49-F238E27FC236}">
                <a16:creationId xmlns:a16="http://schemas.microsoft.com/office/drawing/2014/main" xmlns="" id="{E0D1F0E5-EFE9-9C45-B64B-519461976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785813"/>
            <a:ext cx="3717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/>
              <a:t>Узроци недостатка гвожђа</a:t>
            </a:r>
            <a:r>
              <a:rPr lang="en-US" altLang="en-US" sz="2200"/>
              <a:t> </a:t>
            </a:r>
            <a:r>
              <a:rPr lang="sr-Latn-CS" altLang="en-US" sz="1800">
                <a:solidFill>
                  <a:srgbClr val="FF0000"/>
                </a:solidFill>
              </a:rPr>
              <a:t/>
            </a:r>
            <a:br>
              <a:rPr lang="sr-Latn-CS" altLang="en-US" sz="1800">
                <a:solidFill>
                  <a:srgbClr val="FF0000"/>
                </a:solidFill>
              </a:rPr>
            </a:br>
            <a:endParaRPr lang="en-US" altLang="en-US" sz="180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xmlns="" id="{0262BDFC-8BD4-C14F-8020-E33003F082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214313" y="214313"/>
            <a:ext cx="9572626" cy="1071562"/>
          </a:xfrm>
        </p:spPr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Сидеропенијска анемија</a:t>
            </a:r>
            <a:br>
              <a:rPr lang="sr-Cyrl-CS" altLang="en-US" sz="3200">
                <a:solidFill>
                  <a:schemeClr val="tx1"/>
                </a:solidFill>
              </a:rPr>
            </a:b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xmlns="" id="{BF511B48-7D92-424D-B414-BAAB1FECC0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857250"/>
            <a:ext cx="9144000" cy="60007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2400" dirty="0"/>
              <a:t>    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</a:rPr>
              <a:t>Клиничка слика  </a:t>
            </a:r>
            <a:endParaRPr lang="sr-Cyrl-CS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sr-Cyrl-CS" sz="2200" dirty="0"/>
              <a:t>Симптоми анемије су: умор, поспаност, слабија концентрација, </a:t>
            </a:r>
          </a:p>
          <a:p>
            <a:pPr>
              <a:buFontTx/>
              <a:buNone/>
              <a:defRPr/>
            </a:pPr>
            <a:r>
              <a:rPr lang="sr-Cyrl-CS" sz="2200" dirty="0"/>
              <a:t>	бледило коже, појава плавичастих склера, палпитације, главобоље и </a:t>
            </a:r>
            <a:r>
              <a:rPr lang="sr-Latn-CS" sz="2200" dirty="0"/>
              <a:t>tinitus auris.</a:t>
            </a:r>
          </a:p>
          <a:p>
            <a:pPr>
              <a:defRPr/>
            </a:pPr>
            <a:r>
              <a:rPr lang="sr-Latn-CS" sz="2200" dirty="0"/>
              <a:t>St</a:t>
            </a:r>
            <a:r>
              <a:rPr lang="en-US" sz="2200" dirty="0"/>
              <a:t>o</a:t>
            </a:r>
            <a:r>
              <a:rPr lang="sr-Latn-CS" sz="2200" dirty="0"/>
              <a:t>matitis angularis тј. фисуре на </a:t>
            </a:r>
            <a:r>
              <a:rPr lang="sr-Cyrl-CS" sz="2200" dirty="0"/>
              <a:t>у</a:t>
            </a:r>
            <a:r>
              <a:rPr lang="sr-Latn-CS" sz="2200" dirty="0"/>
              <a:t>глов</a:t>
            </a:r>
            <a:r>
              <a:rPr lang="sr-Cyrl-CS" sz="2200" dirty="0"/>
              <a:t>и</a:t>
            </a:r>
            <a:r>
              <a:rPr lang="sr-Latn-CS" sz="2200" dirty="0"/>
              <a:t>мa </a:t>
            </a:r>
            <a:r>
              <a:rPr lang="sr-Cyrl-CS" sz="2200" dirty="0"/>
              <a:t>ус</a:t>
            </a:r>
            <a:r>
              <a:rPr lang="sr-Latn-CS" sz="2200" dirty="0"/>
              <a:t>a</a:t>
            </a:r>
            <a:r>
              <a:rPr lang="sr-Cyrl-CS" sz="2200" dirty="0"/>
              <a:t>н</a:t>
            </a:r>
            <a:r>
              <a:rPr lang="sr-Latn-CS" sz="2200" dirty="0"/>
              <a:t>a, </a:t>
            </a:r>
            <a:r>
              <a:rPr lang="en-US" sz="2200" dirty="0"/>
              <a:t>к</a:t>
            </a:r>
            <a:r>
              <a:rPr lang="sr-Cyrl-CS" sz="2200" dirty="0"/>
              <a:t>ртост</a:t>
            </a:r>
            <a:r>
              <a:rPr lang="en-US" sz="2200" dirty="0"/>
              <a:t> </a:t>
            </a:r>
            <a:r>
              <a:rPr lang="sr-Cyrl-CS" sz="2200" dirty="0"/>
              <a:t>н</a:t>
            </a:r>
            <a:r>
              <a:rPr lang="en-US" sz="2200" dirty="0"/>
              <a:t>o</a:t>
            </a:r>
            <a:r>
              <a:rPr lang="sr-Cyrl-CS" sz="2200" dirty="0"/>
              <a:t>ктију</a:t>
            </a:r>
            <a:r>
              <a:rPr lang="en-US" sz="2200" dirty="0"/>
              <a:t> </a:t>
            </a:r>
            <a:r>
              <a:rPr lang="sr-Cyrl-CS" sz="2200" dirty="0"/>
              <a:t>и</a:t>
            </a:r>
            <a:r>
              <a:rPr lang="en-US" sz="2200" dirty="0"/>
              <a:t> </a:t>
            </a:r>
            <a:r>
              <a:rPr lang="sr-Cyrl-CS" sz="2200" dirty="0"/>
              <a:t>к</a:t>
            </a:r>
            <a:r>
              <a:rPr lang="sr-Latn-CS" sz="2200" dirty="0"/>
              <a:t>o</a:t>
            </a:r>
            <a:r>
              <a:rPr lang="sr-Cyrl-CS" sz="2200" dirty="0"/>
              <a:t>илонихија</a:t>
            </a:r>
            <a:r>
              <a:rPr lang="sr-Latn-CS" sz="2200" dirty="0"/>
              <a:t> (</a:t>
            </a:r>
            <a:r>
              <a:rPr lang="sr-Cyrl-CS" sz="2200" dirty="0"/>
              <a:t>к</a:t>
            </a:r>
            <a:r>
              <a:rPr lang="sr-Latn-CS" sz="2200" dirty="0"/>
              <a:t>aш</a:t>
            </a:r>
            <a:r>
              <a:rPr lang="sr-Cyrl-CS" sz="2200" dirty="0"/>
              <a:t>икасто</a:t>
            </a:r>
            <a:r>
              <a:rPr lang="sr-Latn-CS" sz="2200" dirty="0"/>
              <a:t> </a:t>
            </a:r>
            <a:r>
              <a:rPr lang="sr-Cyrl-CS" sz="2200" dirty="0"/>
              <a:t>у</a:t>
            </a:r>
            <a:r>
              <a:rPr lang="sr-Latn-CS" sz="2200" dirty="0"/>
              <a:t>д</a:t>
            </a:r>
            <a:r>
              <a:rPr lang="sr-Cyrl-CS" sz="2200" dirty="0"/>
              <a:t>у</a:t>
            </a:r>
            <a:r>
              <a:rPr lang="sr-Latn-CS" sz="2200" dirty="0"/>
              <a:t>бљe</a:t>
            </a:r>
            <a:r>
              <a:rPr lang="sr-Cyrl-CS" sz="2200" dirty="0"/>
              <a:t>н</a:t>
            </a:r>
            <a:r>
              <a:rPr lang="sr-Latn-CS" sz="2200" dirty="0"/>
              <a:t>a </a:t>
            </a:r>
            <a:r>
              <a:rPr lang="sr-Cyrl-CS" sz="2200" dirty="0"/>
              <a:t>н</a:t>
            </a:r>
            <a:r>
              <a:rPr lang="sr-Latn-CS" sz="2200" dirty="0"/>
              <a:t>o</a:t>
            </a:r>
            <a:r>
              <a:rPr lang="sr-Cyrl-CS" sz="2200" dirty="0"/>
              <a:t>к</a:t>
            </a:r>
            <a:r>
              <a:rPr lang="sr-Latn-CS" sz="2200" dirty="0"/>
              <a:t>a</a:t>
            </a:r>
            <a:r>
              <a:rPr lang="sr-Cyrl-CS" sz="2200" dirty="0"/>
              <a:t>тна</a:t>
            </a:r>
            <a:r>
              <a:rPr lang="sr-Latn-CS" sz="2200" dirty="0"/>
              <a:t> п</a:t>
            </a:r>
            <a:r>
              <a:rPr lang="sr-Cyrl-CS" sz="2200" dirty="0"/>
              <a:t>л</a:t>
            </a:r>
            <a:r>
              <a:rPr lang="sr-Latn-CS" sz="2200" dirty="0"/>
              <a:t>oчa) </a:t>
            </a:r>
            <a:r>
              <a:rPr lang="sr-Cyrl-CS" sz="2200" dirty="0"/>
              <a:t>су знаци одмaклoг недoстaткa </a:t>
            </a:r>
            <a:r>
              <a:rPr lang="sr-Latn-CS" sz="2200" dirty="0"/>
              <a:t>Fe.</a:t>
            </a:r>
            <a:endParaRPr lang="sr-Cyrl-CS" sz="2200" dirty="0"/>
          </a:p>
          <a:p>
            <a:pPr>
              <a:buFont typeface="Arial" pitchFamily="34" charset="0"/>
              <a:buChar char="•"/>
              <a:defRPr/>
            </a:pPr>
            <a:r>
              <a:rPr lang="sr-Cyrl-CS" sz="2200" dirty="0"/>
              <a:t>Може се јавити атрофични глоситис као и дисфагија (због појаве набора посткрикоидне хрскавице </a:t>
            </a:r>
            <a:r>
              <a:rPr lang="sr-Latn-CS" sz="2200" dirty="0"/>
              <a:t>Plummer- Vinsonov ili Peterson- Kelly sy)</a:t>
            </a:r>
            <a:endParaRPr lang="sr-Cyrl-CS" sz="2200" dirty="0"/>
          </a:p>
          <a:p>
            <a:pPr>
              <a:buFontTx/>
              <a:buNone/>
              <a:defRPr/>
            </a:pPr>
            <a:r>
              <a:rPr lang="sr-Cyrl-CS" sz="2200" dirty="0"/>
              <a:t>    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</a:rPr>
              <a:t>Лабораторијски параметри</a:t>
            </a:r>
            <a:r>
              <a:rPr lang="sr-Cyrl-C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CS" sz="2200" dirty="0"/>
              <a:t>снижењe</a:t>
            </a:r>
            <a:r>
              <a:rPr lang="sr-Latn-CS" sz="2200" dirty="0"/>
              <a:t> Fe </a:t>
            </a:r>
            <a:r>
              <a:rPr lang="sr-Cyrl-CS" sz="2200" dirty="0"/>
              <a:t>у серуму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CS" sz="2200" dirty="0"/>
              <a:t> снижeњe феритина у сeруму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CS" sz="2200" dirty="0"/>
              <a:t> порaст Т</a:t>
            </a:r>
            <a:r>
              <a:rPr lang="x-none" sz="2200" dirty="0"/>
              <a:t>IBC</a:t>
            </a:r>
            <a:endParaRPr lang="sr-Cyrl-CS" sz="2200" dirty="0"/>
          </a:p>
          <a:p>
            <a:pPr>
              <a:buFont typeface="Arial" pitchFamily="34" charset="0"/>
              <a:buChar char="•"/>
              <a:defRPr/>
            </a:pPr>
            <a:r>
              <a:rPr lang="sr-Cyrl-CS" sz="2200" dirty="0"/>
              <a:t> пoраст </a:t>
            </a:r>
            <a:r>
              <a:rPr lang="x-none" sz="2200" dirty="0"/>
              <a:t>UIBC</a:t>
            </a:r>
            <a:endParaRPr lang="sr-Cyrl-CS" sz="2200" dirty="0"/>
          </a:p>
          <a:p>
            <a:pPr>
              <a:defRPr/>
            </a:pPr>
            <a:endParaRPr lang="sr-Cyrl-CS" sz="2200" dirty="0"/>
          </a:p>
          <a:p>
            <a:pPr>
              <a:defRPr/>
            </a:pPr>
            <a:endParaRPr lang="sr-Cyrl-CS" sz="2200" dirty="0"/>
          </a:p>
          <a:p>
            <a:pPr>
              <a:buFontTx/>
              <a:buNone/>
              <a:defRPr/>
            </a:pPr>
            <a:endParaRPr lang="sr-Latn-CS" sz="2200" dirty="0"/>
          </a:p>
        </p:txBody>
      </p:sp>
      <p:sp>
        <p:nvSpPr>
          <p:cNvPr id="38916" name="Text Box 4">
            <a:extLst>
              <a:ext uri="{FF2B5EF4-FFF2-40B4-BE49-F238E27FC236}">
                <a16:creationId xmlns:a16="http://schemas.microsoft.com/office/drawing/2014/main" xmlns="" id="{25DD785C-30AB-764A-8D21-585C89C9CA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3857625"/>
            <a:ext cx="8072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2200" dirty="0">
              <a:latin typeface="+mj-lt"/>
            </a:endParaRPr>
          </a:p>
          <a:p>
            <a:pPr>
              <a:defRPr/>
            </a:pPr>
            <a:endParaRPr lang="en-US" sz="2200" dirty="0"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xmlns="" id="{F76242E8-0066-F04B-B34D-72101958A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333375"/>
            <a:ext cx="8229600" cy="1143000"/>
          </a:xfrm>
        </p:spPr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Сидеропенијска анемија</a:t>
            </a:r>
            <a:endParaRPr lang="en-US" altLang="en-US" sz="3200"/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xmlns="" id="{C49CE2C8-F3BF-AB47-9DAF-C44B34FE4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285875"/>
            <a:ext cx="8858250" cy="55721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2200" dirty="0"/>
              <a:t> </a:t>
            </a:r>
            <a:r>
              <a:rPr lang="sr-Cyrl-CS" sz="2400" dirty="0">
                <a:solidFill>
                  <a:schemeClr val="accent6">
                    <a:lumMod val="75000"/>
                  </a:schemeClr>
                </a:solidFill>
              </a:rPr>
              <a:t>Лечење</a:t>
            </a:r>
          </a:p>
          <a:p>
            <a:pPr>
              <a:buFontTx/>
              <a:buNone/>
              <a:defRPr/>
            </a:pPr>
            <a:r>
              <a:rPr lang="sr-Cyrl-CS" sz="2400" dirty="0"/>
              <a:t>   </a:t>
            </a:r>
            <a:r>
              <a:rPr lang="sr-Cyrl-CS" sz="2200" dirty="0"/>
              <a:t>1. Лечење узрока који је довео до анемије</a:t>
            </a:r>
          </a:p>
          <a:p>
            <a:pPr>
              <a:buFontTx/>
              <a:buNone/>
              <a:defRPr/>
            </a:pPr>
            <a:r>
              <a:rPr lang="sr-Cyrl-CS" sz="2200" dirty="0"/>
              <a:t>    2. Корекције дефицита применом гвожђа</a:t>
            </a:r>
          </a:p>
          <a:p>
            <a:pPr>
              <a:defRPr/>
            </a:pPr>
            <a:r>
              <a:rPr lang="sr-Cyrl-CS" sz="2200" dirty="0"/>
              <a:t>Орална апликација: најадекватније, најсигурније, најјефтиније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Феро фумарат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Феро глуконат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Феро сулфат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Фери хидроксид</a:t>
            </a:r>
          </a:p>
          <a:p>
            <a:pPr>
              <a:defRPr/>
            </a:pPr>
            <a:r>
              <a:rPr lang="sr-Cyrl-CS" sz="2200" dirty="0"/>
              <a:t>Парентерална апликација: индикације ретке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Апсолутна неподношљивост гвожђа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Тешка малапсорпција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Хроничне болести ГИТ (улцерозни колитис, кронова болест)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xmlns="" id="{65CC83B4-9F6B-5A4E-A0E0-A6DC78FABD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>
                <a:solidFill>
                  <a:schemeClr val="tx1"/>
                </a:solidFill>
              </a:rPr>
              <a:t>Анемије </a:t>
            </a:r>
            <a:r>
              <a:rPr lang="sr-Latn-CS" altLang="en-US" sz="3200">
                <a:solidFill>
                  <a:schemeClr val="tx1"/>
                </a:solidFill>
              </a:rPr>
              <a:t>због поремећаја синтезе ДНК</a:t>
            </a:r>
            <a:r>
              <a:rPr lang="en-US" altLang="en-US" sz="3200">
                <a:solidFill>
                  <a:schemeClr val="tx1"/>
                </a:solidFill>
              </a:rPr>
              <a:t> </a:t>
            </a:r>
            <a:r>
              <a:rPr lang="sr-Latn-CS" altLang="en-US" sz="3200">
                <a:solidFill>
                  <a:schemeClr val="tx1"/>
                </a:solidFill>
              </a:rPr>
              <a:t>(мегалобластне)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xmlns="" id="{E5925144-8DD6-6948-ACC2-C906211B30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714500"/>
            <a:ext cx="6500813" cy="51435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Термин мегалобластна анемија се користи за групу болести одређених ћелијских морфолошких карактеристика.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Заједничка биохемијска одлика је поремећај у синтези ДНК и синтези протеина.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Ћелијска деоба успорена 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Асинхронизам између деобе једра и цитоплазме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Са сваком следећом деобом тај асинхронизам се повећава и на крају настаје смрт ћелије или изостајање последње деобе-</a:t>
            </a:r>
            <a:r>
              <a:rPr lang="sr-Cyrl-CS" sz="2200" dirty="0">
                <a:latin typeface="+mj-lt"/>
                <a:cs typeface="Times New Roman" pitchFamily="18" charset="0"/>
              </a:rPr>
              <a:t>„</a:t>
            </a:r>
            <a:r>
              <a:rPr lang="sr-Cyrl-CS" sz="2200" dirty="0">
                <a:latin typeface="+mj-lt"/>
              </a:rPr>
              <a:t>неефективна еритропоеза</a:t>
            </a:r>
            <a:r>
              <a:rPr lang="sr-Cyrl-CS" sz="2200" dirty="0">
                <a:latin typeface="+mj-lt"/>
                <a:cs typeface="Times New Roman" pitchFamily="18" charset="0"/>
              </a:rPr>
              <a:t>”</a:t>
            </a:r>
            <a:r>
              <a:rPr lang="sr-Cyrl-CS" sz="2200" dirty="0">
                <a:latin typeface="+mj-lt"/>
              </a:rPr>
              <a:t>.</a:t>
            </a:r>
          </a:p>
        </p:txBody>
      </p:sp>
      <p:pic>
        <p:nvPicPr>
          <p:cNvPr id="22532" name="Picture 4">
            <a:extLst>
              <a:ext uri="{FF2B5EF4-FFF2-40B4-BE49-F238E27FC236}">
                <a16:creationId xmlns:a16="http://schemas.microsoft.com/office/drawing/2014/main" xmlns="" id="{75B0403A-D08D-C549-8A5A-798538F80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785938"/>
            <a:ext cx="250031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xmlns="" id="{F5180EEE-065C-1F45-8DBE-0626BC6E65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269875"/>
            <a:ext cx="8229600" cy="1143000"/>
          </a:xfrm>
        </p:spPr>
        <p:txBody>
          <a:bodyPr/>
          <a:lstStyle/>
          <a:p>
            <a:r>
              <a:rPr lang="en-US" altLang="en-US" sz="3200">
                <a:solidFill>
                  <a:schemeClr val="tx1"/>
                </a:solidFill>
              </a:rPr>
              <a:t>Анемије </a:t>
            </a:r>
            <a:r>
              <a:rPr lang="sr-Latn-CS" altLang="en-US" sz="3200">
                <a:solidFill>
                  <a:schemeClr val="tx1"/>
                </a:solidFill>
              </a:rPr>
              <a:t>због поремећаја синтезе ДНК</a:t>
            </a:r>
            <a:r>
              <a:rPr lang="en-US" altLang="en-US" sz="3200">
                <a:solidFill>
                  <a:schemeClr val="tx1"/>
                </a:solidFill>
              </a:rPr>
              <a:t> </a:t>
            </a:r>
            <a:r>
              <a:rPr lang="sr-Latn-CS" altLang="en-US" sz="3200">
                <a:solidFill>
                  <a:schemeClr val="tx1"/>
                </a:solidFill>
              </a:rPr>
              <a:t>(мегалобластне)</a:t>
            </a:r>
            <a:endParaRPr lang="en-US" altLang="en-US" sz="3200">
              <a:solidFill>
                <a:schemeClr val="tx1"/>
              </a:solidFill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xmlns="" id="{646CB651-F46F-3A40-85A3-8051205DCA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6538" y="1412875"/>
            <a:ext cx="8929687" cy="521493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sr-Cyrl-CS" sz="2500" dirty="0">
                <a:latin typeface="Times New Roman" pitchFamily="18" charset="0"/>
              </a:rPr>
              <a:t>1</a:t>
            </a:r>
            <a:r>
              <a:rPr lang="sr-Cyrl-CS" sz="2200" dirty="0">
                <a:latin typeface="Times New Roman" pitchFamily="18" charset="0"/>
              </a:rPr>
              <a:t>.   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Манифестације на хематопоезном систему:</a:t>
            </a: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Анемија: макроцитна</a:t>
            </a: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ДНА дефекти дешавају и на свим пролиферишућим ћелијама хематопоезе  па се у периферној крви  налазе велики, овални, нормохромни еритроцити (мегалоцити), хиперсегментирани неутрофили и еозинофили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Cyrl-CS" sz="2200" dirty="0">
                <a:latin typeface="+mj-lt"/>
              </a:rPr>
              <a:t>2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.  Манифестације на другим системима:</a:t>
            </a: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Морфолошке промене ћелија које се брзо размножавају: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епител језика,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црева,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вагине,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материце и др</a:t>
            </a: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најчешћи узроци мегалобластозе су дефицити витамина Б12 (кобаламина) и фолата, витамина есенцијалних за ДНА синтезу.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xmlns="" id="{5A1334FE-8B0D-F049-A43D-9D4999C248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9525"/>
            <a:ext cx="7497762" cy="928688"/>
          </a:xfrm>
        </p:spPr>
        <p:txBody>
          <a:bodyPr/>
          <a:lstStyle/>
          <a:p>
            <a:r>
              <a:rPr lang="en-US" altLang="en-US" sz="3200">
                <a:solidFill>
                  <a:schemeClr val="tx1"/>
                </a:solidFill>
              </a:rPr>
              <a:t>Витамин Б12 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xmlns="" id="{E804E81C-65F0-0448-89DA-588095CEE2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938213"/>
            <a:ext cx="8229600" cy="5659437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производе га бактерије дебелог црева </a:t>
            </a:r>
            <a:r>
              <a:rPr lang="sr-Cyrl-CS" sz="2200" dirty="0">
                <a:latin typeface="+mj-lt"/>
              </a:rPr>
              <a:t>(</a:t>
            </a:r>
            <a:r>
              <a:rPr lang="sr-Latn-CS" sz="2200" dirty="0">
                <a:latin typeface="+mj-lt"/>
              </a:rPr>
              <a:t>дистално од места апсорпције</a:t>
            </a:r>
            <a:r>
              <a:rPr lang="sr-Cyrl-CS" sz="2200" dirty="0">
                <a:latin typeface="+mj-lt"/>
              </a:rPr>
              <a:t>)</a:t>
            </a:r>
            <a:endParaRPr lang="sr-Latn-CS" sz="22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у исхрани, највише га има у изнутрицама - јетр</a:t>
            </a:r>
            <a:r>
              <a:rPr lang="sr-Cyrl-CS" sz="2200" dirty="0">
                <a:latin typeface="+mj-lt"/>
              </a:rPr>
              <a:t>а</a:t>
            </a:r>
            <a:r>
              <a:rPr lang="sr-Latn-CS" sz="2200" dirty="0">
                <a:latin typeface="+mj-lt"/>
              </a:rPr>
              <a:t> (</a:t>
            </a:r>
            <a:r>
              <a:rPr lang="en-US" sz="2200" dirty="0">
                <a:latin typeface="+mj-lt"/>
              </a:rPr>
              <a:t>&gt;10</a:t>
            </a:r>
            <a:r>
              <a:rPr lang="en-US" sz="2200" dirty="0">
                <a:latin typeface="+mj-lt"/>
                <a:cs typeface="Times New Roman" pitchFamily="18" charset="0"/>
              </a:rPr>
              <a:t>µg/100</a:t>
            </a:r>
            <a:r>
              <a:rPr lang="sr-Latn-CS" sz="2200" dirty="0">
                <a:latin typeface="+mj-lt"/>
                <a:cs typeface="Times New Roman" pitchFamily="18" charset="0"/>
              </a:rPr>
              <a:t>g</a:t>
            </a:r>
            <a:r>
              <a:rPr lang="en-US" sz="2200" dirty="0">
                <a:latin typeface="+mj-lt"/>
                <a:cs typeface="Times New Roman" pitchFamily="18" charset="0"/>
              </a:rPr>
              <a:t>)</a:t>
            </a:r>
            <a:r>
              <a:rPr lang="sr-Cyrl-CS" sz="2200" dirty="0">
                <a:latin typeface="+mj-lt"/>
                <a:cs typeface="Times New Roman" pitchFamily="18" charset="0"/>
              </a:rPr>
              <a:t>, </a:t>
            </a:r>
            <a:r>
              <a:rPr lang="en-US" sz="2200" dirty="0" err="1">
                <a:latin typeface="+mj-lt"/>
                <a:cs typeface="Times New Roman" pitchFamily="18" charset="0"/>
              </a:rPr>
              <a:t>риба</a:t>
            </a:r>
            <a:r>
              <a:rPr lang="en-US" sz="2200" dirty="0">
                <a:latin typeface="+mj-lt"/>
                <a:cs typeface="Times New Roman" pitchFamily="18" charset="0"/>
              </a:rPr>
              <a:t>, </a:t>
            </a:r>
            <a:r>
              <a:rPr lang="en-US" sz="2200" dirty="0" err="1">
                <a:latin typeface="+mj-lt"/>
                <a:cs typeface="Times New Roman" pitchFamily="18" charset="0"/>
              </a:rPr>
              <a:t>млеко</a:t>
            </a:r>
            <a:r>
              <a:rPr lang="en-US" sz="2200" dirty="0">
                <a:latin typeface="+mj-lt"/>
                <a:cs typeface="Times New Roman" pitchFamily="18" charset="0"/>
              </a:rPr>
              <a:t>, </a:t>
            </a:r>
            <a:r>
              <a:rPr lang="sr-Latn-CS" sz="2200" dirty="0">
                <a:latin typeface="+mj-lt"/>
                <a:cs typeface="Times New Roman" pitchFamily="18" charset="0"/>
              </a:rPr>
              <a:t>животинско месо и јаја (1</a:t>
            </a:r>
            <a:r>
              <a:rPr lang="en-US" sz="2200" dirty="0">
                <a:latin typeface="+mj-lt"/>
                <a:cs typeface="Times New Roman" pitchFamily="18" charset="0"/>
              </a:rPr>
              <a:t>-10µ</a:t>
            </a:r>
            <a:r>
              <a:rPr lang="sr-Latn-CS" sz="2200" dirty="0">
                <a:latin typeface="+mj-lt"/>
                <a:cs typeface="Times New Roman" pitchFamily="18" charset="0"/>
              </a:rPr>
              <a:t>g</a:t>
            </a:r>
            <a:r>
              <a:rPr lang="en-US" sz="2200" dirty="0">
                <a:latin typeface="+mj-lt"/>
                <a:cs typeface="Times New Roman" pitchFamily="18" charset="0"/>
              </a:rPr>
              <a:t>/100</a:t>
            </a:r>
            <a:r>
              <a:rPr lang="sr-Latn-CS" sz="2200" dirty="0">
                <a:latin typeface="+mj-lt"/>
                <a:cs typeface="Times New Roman" pitchFamily="18" charset="0"/>
              </a:rPr>
              <a:t>g</a:t>
            </a:r>
            <a:r>
              <a:rPr lang="en-US" sz="2200" dirty="0">
                <a:latin typeface="+mj-lt"/>
                <a:cs typeface="Times New Roman" pitchFamily="18" charset="0"/>
              </a:rPr>
              <a:t>)</a:t>
            </a:r>
            <a:r>
              <a:rPr lang="sr-Cyrl-CS" sz="2200" dirty="0">
                <a:latin typeface="+mj-lt"/>
                <a:cs typeface="Times New Roman" pitchFamily="18" charset="0"/>
              </a:rPr>
              <a:t> и налази се у </a:t>
            </a:r>
            <a:r>
              <a:rPr lang="sr-Latn-CS" sz="2200" dirty="0">
                <a:cs typeface="Times New Roman" pitchFamily="18" charset="0"/>
              </a:rPr>
              <a:t>форми коензима (цијанкобаламин, м</a:t>
            </a:r>
            <a:r>
              <a:rPr lang="en-US" sz="2200" dirty="0" err="1">
                <a:cs typeface="Times New Roman" pitchFamily="18" charset="0"/>
              </a:rPr>
              <a:t>ет</a:t>
            </a:r>
            <a:r>
              <a:rPr lang="sr-Latn-CS" sz="2200" dirty="0">
                <a:cs typeface="Times New Roman" pitchFamily="18" charset="0"/>
              </a:rPr>
              <a:t>и</a:t>
            </a:r>
            <a:r>
              <a:rPr lang="en-US" sz="2200" dirty="0">
                <a:cs typeface="Times New Roman" pitchFamily="18" charset="0"/>
              </a:rPr>
              <a:t>л</a:t>
            </a:r>
            <a:r>
              <a:rPr lang="sr-Latn-CS" sz="2200" dirty="0">
                <a:cs typeface="Times New Roman" pitchFamily="18" charset="0"/>
              </a:rPr>
              <a:t>к</a:t>
            </a:r>
            <a:r>
              <a:rPr lang="en-US" sz="2200" dirty="0" err="1">
                <a:cs typeface="Times New Roman" pitchFamily="18" charset="0"/>
              </a:rPr>
              <a:t>обаламин</a:t>
            </a:r>
            <a:r>
              <a:rPr lang="sr-Latn-CS" sz="2200" dirty="0">
                <a:cs typeface="Times New Roman" pitchFamily="18" charset="0"/>
              </a:rPr>
              <a:t>, аденозилкобаламин</a:t>
            </a:r>
            <a:r>
              <a:rPr lang="en-US" sz="2200" dirty="0">
                <a:cs typeface="Times New Roman" pitchFamily="18" charset="0"/>
              </a:rPr>
              <a:t>)</a:t>
            </a:r>
            <a:endParaRPr lang="sr-Cyrl-CS" sz="22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  <a:cs typeface="Times New Roman" pitchFamily="18" charset="0"/>
              </a:rPr>
              <a:t>препоручена доза је 2.5</a:t>
            </a:r>
            <a:r>
              <a:rPr lang="el-GR" sz="2200" dirty="0">
                <a:latin typeface="+mj-lt"/>
                <a:cs typeface="Times New Roman" pitchFamily="18" charset="0"/>
              </a:rPr>
              <a:t>μ</a:t>
            </a:r>
            <a:r>
              <a:rPr lang="sr-Latn-CS" sz="2200" dirty="0">
                <a:latin typeface="+mj-lt"/>
                <a:cs typeface="Times New Roman" pitchFamily="18" charset="0"/>
              </a:rPr>
              <a:t>g за жене и мушкарце, 2.6 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 за труднице, 2.8 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 за дојиље, 1.5-2 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 за децу од 9-18 година.</a:t>
            </a:r>
            <a:endParaRPr lang="sr-Cyrl-CS" sz="2200" dirty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sr-Latn-CS" sz="2200" dirty="0">
                <a:latin typeface="+mj-lt"/>
              </a:rPr>
              <a:t>у одр</a:t>
            </a:r>
            <a:r>
              <a:rPr lang="en-US" sz="2200" dirty="0">
                <a:latin typeface="+mj-lt"/>
              </a:rPr>
              <a:t>а</a:t>
            </a:r>
            <a:r>
              <a:rPr lang="sr-Latn-CS" sz="2200" dirty="0">
                <a:latin typeface="+mj-lt"/>
              </a:rPr>
              <a:t>сле особе залихе износе 2-5mg, од тога 1mg је у јетри</a:t>
            </a:r>
            <a:r>
              <a:rPr lang="sr-Cyrl-CS" sz="2200" dirty="0">
                <a:latin typeface="+mj-lt"/>
              </a:rPr>
              <a:t> (</a:t>
            </a:r>
            <a:r>
              <a:rPr lang="sr-Latn-CS" sz="2200" dirty="0"/>
              <a:t>у телу човека се налази у форми коензима</a:t>
            </a:r>
            <a:r>
              <a:rPr lang="sr-Cyrl-CS" sz="2200" dirty="0"/>
              <a:t>)</a:t>
            </a:r>
            <a:endParaRPr lang="sr-Latn-CS" sz="2200" dirty="0"/>
          </a:p>
          <a:p>
            <a:pPr>
              <a:defRPr/>
            </a:pPr>
            <a:r>
              <a:rPr lang="sr-Latn-CS" sz="2200" dirty="0">
                <a:latin typeface="+mj-lt"/>
              </a:rPr>
              <a:t>дневно се губи 0.1% вит Б12 (1.3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g)</a:t>
            </a:r>
          </a:p>
          <a:p>
            <a:pPr>
              <a:defRPr/>
            </a:pPr>
            <a:r>
              <a:rPr lang="sr-Latn-CS" sz="2200" dirty="0">
                <a:latin typeface="+mj-lt"/>
                <a:cs typeface="Times New Roman" pitchFamily="18" charset="0"/>
              </a:rPr>
              <a:t>потребне су 3-4 године за деплецију кобаламинских складишта, у случају малапсорпције витамина Б12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/>
              <a:t>Витамин Б12 се апсорбује </a:t>
            </a:r>
            <a:r>
              <a:rPr lang="ru-RU" sz="2200" dirty="0"/>
              <a:t>у људском организму</a:t>
            </a:r>
            <a:r>
              <a:rPr lang="x-none" sz="2200" dirty="0"/>
              <a:t> у </a:t>
            </a:r>
            <a:r>
              <a:rPr lang="ru-RU" sz="2200" dirty="0"/>
              <a:t>терминалниом илеуму </a:t>
            </a:r>
            <a:endParaRPr lang="en-US" sz="2200" dirty="0"/>
          </a:p>
          <a:p>
            <a:pPr>
              <a:lnSpc>
                <a:spcPct val="90000"/>
              </a:lnSpc>
              <a:defRPr/>
            </a:pPr>
            <a:endParaRPr lang="en-US" sz="22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xmlns="" id="{E6090141-C81D-D44F-A172-ECA4ACF6B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785938"/>
            <a:ext cx="3214687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4">
            <a:extLst>
              <a:ext uri="{FF2B5EF4-FFF2-40B4-BE49-F238E27FC236}">
                <a16:creationId xmlns:a16="http://schemas.microsoft.com/office/drawing/2014/main" xmlns="" id="{98B0DA9A-F804-4A40-92B1-94179C5A68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063" y="428625"/>
            <a:ext cx="2133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4000"/>
              <a:t>Анемија</a:t>
            </a:r>
            <a:endParaRPr lang="en-US" altLang="en-US" sz="4000"/>
          </a:p>
        </p:txBody>
      </p:sp>
      <p:sp>
        <p:nvSpPr>
          <p:cNvPr id="4100" name="TextBox 5">
            <a:extLst>
              <a:ext uri="{FF2B5EF4-FFF2-40B4-BE49-F238E27FC236}">
                <a16:creationId xmlns:a16="http://schemas.microsoft.com/office/drawing/2014/main" xmlns="" id="{2E99B56C-A732-AF4B-BDD9-B7D7FDE8D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2286000"/>
            <a:ext cx="50720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Cyrl-CS" altLang="en-US" sz="2400"/>
              <a:t>Снижење концентрације хемоглобина у периферној крви</a:t>
            </a:r>
          </a:p>
          <a:p>
            <a:pPr eaLnBrk="1" hangingPunct="1">
              <a:spcBef>
                <a:spcPct val="0"/>
              </a:spcBef>
            </a:pPr>
            <a:endParaRPr lang="sr-Cyrl-CS" altLang="en-US" sz="2400"/>
          </a:p>
          <a:p>
            <a:pPr eaLnBrk="1" hangingPunct="1">
              <a:spcBef>
                <a:spcPct val="0"/>
              </a:spcBef>
            </a:pPr>
            <a:r>
              <a:rPr lang="sr-Cyrl-CS" altLang="en-US" sz="2400"/>
              <a:t>Смањење масе еритроцита у периферној крви</a:t>
            </a:r>
            <a:endParaRPr lang="en-US" altLang="en-US" sz="2400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xmlns="" id="{671CFB44-57B4-2A4E-8310-93B6A1BEC3D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46"/>
    </mc:Choice>
    <mc:Fallback xmlns="">
      <p:transition spd="slow" advTm="109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7D210AFE-AE37-7A4F-9766-0286EEF936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80975" y="71438"/>
            <a:ext cx="8229600" cy="1143000"/>
          </a:xfrm>
        </p:spPr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Фолати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xmlns="" id="{ABAE23ED-0A87-AF47-B5F3-5D2A2226B7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1214438"/>
            <a:ext cx="8435975" cy="5214937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синтетишу их биљке и микроорганизми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природни извор фолата су поврће</a:t>
            </a:r>
            <a:r>
              <a:rPr lang="sr-Cyrl-CS" sz="2200" dirty="0">
                <a:latin typeface="+mj-lt"/>
              </a:rPr>
              <a:t> (</a:t>
            </a:r>
            <a:r>
              <a:rPr lang="sr-Latn-CS" sz="2200" dirty="0">
                <a:latin typeface="+mj-lt"/>
              </a:rPr>
              <a:t>спанаћ, броколи, пасуљ), воће (банане, диње, лимун), пшеница, јетра, бубрези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термолабилни су (деструкција после 15мин кувања)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Минималне дневне потребе су за мушкарце и жене је 200-400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g, труднице 600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g, дојиље 500 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g, децу од 9</a:t>
            </a:r>
            <a:r>
              <a:rPr lang="en-US" sz="2200" dirty="0">
                <a:latin typeface="+mj-lt"/>
                <a:cs typeface="Times New Roman" pitchFamily="18" charset="0"/>
              </a:rPr>
              <a:t>-18год</a:t>
            </a:r>
            <a:r>
              <a:rPr lang="sr-Latn-CS" sz="2200" dirty="0">
                <a:latin typeface="+mj-lt"/>
                <a:cs typeface="Times New Roman" pitchFamily="18" charset="0"/>
              </a:rPr>
              <a:t>ине 300</a:t>
            </a:r>
            <a:r>
              <a:rPr lang="en-US" sz="2200" dirty="0">
                <a:latin typeface="+mj-lt"/>
                <a:cs typeface="Times New Roman" pitchFamily="18" charset="0"/>
              </a:rPr>
              <a:t>-</a:t>
            </a:r>
            <a:r>
              <a:rPr lang="sr-Latn-CS" sz="2200" dirty="0">
                <a:latin typeface="+mj-lt"/>
                <a:cs typeface="Times New Roman" pitchFamily="18" charset="0"/>
              </a:rPr>
              <a:t>400 </a:t>
            </a:r>
            <a:r>
              <a:rPr lang="en-US" sz="2200" dirty="0">
                <a:latin typeface="+mj-lt"/>
                <a:cs typeface="Times New Roman" pitchFamily="18" charset="0"/>
              </a:rPr>
              <a:t>µ</a:t>
            </a:r>
            <a:r>
              <a:rPr lang="sr-Latn-CS" sz="2200" dirty="0">
                <a:latin typeface="+mj-lt"/>
                <a:cs typeface="Times New Roman" pitchFamily="18" charset="0"/>
              </a:rPr>
              <a:t>g.</a:t>
            </a:r>
            <a:endParaRPr lang="sr-Cyrl-CS" sz="2200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апсорбују се у  танком цреву (ПХ</a:t>
            </a:r>
            <a:r>
              <a:rPr lang="en-US" sz="2200" dirty="0">
                <a:latin typeface="+mj-lt"/>
              </a:rPr>
              <a:t>=5.5)</a:t>
            </a:r>
            <a:r>
              <a:rPr lang="sr-Latn-CS" sz="2200" dirty="0">
                <a:latin typeface="+mj-lt"/>
              </a:rPr>
              <a:t> у присуству Zn.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полиморфизам цревних ензима (неки људи имају снижену апсорпцију фолата). </a:t>
            </a: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у хематопоезним и другим ћелијама фолати се нагомилавају у  облику полиглутамата који су отпорни на ћелијске протеазе.</a:t>
            </a:r>
          </a:p>
          <a:p>
            <a:pPr>
              <a:lnSpc>
                <a:spcPct val="90000"/>
              </a:lnSpc>
              <a:defRPr/>
            </a:pPr>
            <a:endParaRPr lang="en-US" sz="22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7FA9B909-D6B8-1F4E-9C90-13CDDC56F4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313" y="214313"/>
            <a:ext cx="8435975" cy="1000125"/>
          </a:xfrm>
        </p:spPr>
        <p:txBody>
          <a:bodyPr/>
          <a:lstStyle/>
          <a:p>
            <a:pPr>
              <a:defRPr/>
            </a:pPr>
            <a:r>
              <a:rPr lang="sr-Cyrl-CS" sz="3200" dirty="0">
                <a:solidFill>
                  <a:schemeClr val="accent6">
                    <a:lumMod val="75000"/>
                  </a:schemeClr>
                </a:solidFill>
              </a:rPr>
              <a:t>Класификација дефицита витамина Б12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xmlns="" id="{5CF9C5BA-AA0C-BA41-9C85-0BF4F0097D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1285875"/>
            <a:ext cx="8229600" cy="49244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Смањен унос</a:t>
            </a:r>
            <a:endParaRPr lang="sr-Cyrl-CS" sz="2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вегетеријанци,</a:t>
            </a:r>
            <a:endParaRPr lang="sr-Cyrl-CS" sz="2200" dirty="0">
              <a:latin typeface="+mj-lt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дојенчад мајки са пернициозном анемијом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Поремећена апсорпција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атрофични гастритис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гастр</a:t>
            </a:r>
            <a:r>
              <a:rPr lang="en-US" sz="2200" dirty="0">
                <a:latin typeface="+mj-lt"/>
              </a:rPr>
              <a:t>е</a:t>
            </a:r>
            <a:r>
              <a:rPr lang="sr-Latn-CS" sz="2200" dirty="0">
                <a:latin typeface="+mj-lt"/>
              </a:rPr>
              <a:t>ктомија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спру (тропски и нетропски)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регионални ентеритис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инфилтрације танког црева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паразити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dirty="0">
                <a:latin typeface="+mj-lt"/>
              </a:rPr>
              <a:t> </a:t>
            </a:r>
            <a:r>
              <a:rPr lang="sr-Cyrl-CS" sz="2200" dirty="0">
                <a:latin typeface="+mj-lt"/>
              </a:rPr>
              <a:t>синдром</a:t>
            </a:r>
            <a:r>
              <a:rPr lang="sr-Latn-CS" sz="2200" dirty="0">
                <a:latin typeface="+mj-lt"/>
              </a:rPr>
              <a:t> слепе вијуге и дивертикулоза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Наследни дефицит транскобаламина II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Повећане потребе Б12</a:t>
            </a:r>
          </a:p>
          <a:p>
            <a:pPr>
              <a:lnSpc>
                <a:spcPct val="90000"/>
              </a:lnSpc>
              <a:defRPr/>
            </a:pPr>
            <a:endParaRPr lang="sr-Latn-CS" sz="22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endParaRPr lang="en-US" sz="2200" dirty="0">
              <a:latin typeface="+mj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xmlns="" id="{29FD7EFF-856D-734D-88DD-A3C4650A64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r-Latn-CS" sz="3200" dirty="0"/>
              <a:t> </a:t>
            </a:r>
            <a:r>
              <a:rPr lang="sr-Cyrl-CS" sz="3200" dirty="0">
                <a:solidFill>
                  <a:schemeClr val="accent6">
                    <a:lumMod val="75000"/>
                  </a:schemeClr>
                </a:solidFill>
              </a:rPr>
              <a:t>Класификација дефицита фолата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xmlns="" id="{BF9DF267-68BF-574C-8D9C-F13E9D30BC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857250"/>
            <a:ext cx="8229600" cy="5884863"/>
          </a:xfrm>
        </p:spPr>
        <p:txBody>
          <a:bodyPr/>
          <a:lstStyle/>
          <a:p>
            <a:pPr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Смањен унос</a:t>
            </a:r>
          </a:p>
          <a:p>
            <a:pPr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Повећане потребе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трудноћа,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раст,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хемолиза,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малигне болести,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хемодијализа,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ексфолијативне болести коже</a:t>
            </a:r>
          </a:p>
          <a:p>
            <a:pPr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Малапсорпција фолата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спру,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лекови - фенитоин, барбитурати, алкохол</a:t>
            </a:r>
          </a:p>
          <a:p>
            <a:pPr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Поремећај метаболизма фолне киселине</a:t>
            </a:r>
            <a:r>
              <a:rPr lang="sr-Cyrl-CS" sz="2200" dirty="0">
                <a:latin typeface="+mj-lt"/>
              </a:rPr>
              <a:t>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МТX,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алкохол,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бактрим </a:t>
            </a:r>
          </a:p>
          <a:p>
            <a:pPr>
              <a:buFontTx/>
              <a:buNone/>
              <a:defRPr/>
            </a:pPr>
            <a:endParaRPr lang="sr-Latn-CS" dirty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xmlns="" id="{2F9EBC71-E5D5-3E44-9C87-C3BAA73B16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625" y="-214313"/>
            <a:ext cx="8229600" cy="1143001"/>
          </a:xfrm>
        </p:spPr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Пернициозна анемија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xmlns="" id="{18065D5F-90A2-8A4B-BCAE-9787BBEAD9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785813"/>
            <a:ext cx="8229600" cy="585787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Cyrl-CS" sz="2200" dirty="0">
                <a:latin typeface="+mj-lt"/>
              </a:rPr>
              <a:t>Мегалобластна анемија која настаје због недостатка ИФ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>
                <a:latin typeface="+mj-lt"/>
              </a:rPr>
              <a:t>Наследна основа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>
                <a:latin typeface="+mj-lt"/>
              </a:rPr>
              <a:t>Удруженост са другим аутоимуним болестима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>
                <a:latin typeface="+mj-lt"/>
              </a:rPr>
              <a:t>Ат против паријеталних ћелија и/или против ИФ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>
                <a:latin typeface="+mj-lt"/>
              </a:rPr>
              <a:t>Слузница желуца танка и атрофична са инфилтратима лимфоцита и плазмоцита.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sr-Cyrl-CS" sz="2200" dirty="0">
                <a:latin typeface="+mj-lt"/>
              </a:rPr>
              <a:t>  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sr-Cyrl-CS" sz="2200" dirty="0">
                <a:latin typeface="+mj-lt"/>
              </a:rPr>
              <a:t>Клиничка слика</a:t>
            </a: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Настаје постепено, неприметно</a:t>
            </a:r>
          </a:p>
          <a:p>
            <a:pPr>
              <a:lnSpc>
                <a:spcPct val="80000"/>
              </a:lnSpc>
              <a:defRPr/>
            </a:pPr>
            <a:r>
              <a:rPr lang="sr-Cyrl-CS" sz="2200" dirty="0">
                <a:latin typeface="+mj-lt"/>
              </a:rPr>
              <a:t>Манифестације: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Cyrl-CS" sz="2200" dirty="0">
                <a:latin typeface="+mj-lt"/>
              </a:rPr>
              <a:t>    - симптоми и знаци анемије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Cyrl-CS" sz="2200" dirty="0">
                <a:latin typeface="+mj-lt"/>
              </a:rPr>
              <a:t>    - симптоми и знаци органа за варење – мучнина, гађење, повраћање, дијареја, тупи болови устмаку, надутост, Хунтеров глоситис.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sr-Cyrl-CS" sz="2200" dirty="0">
                <a:latin typeface="+mj-lt"/>
              </a:rPr>
              <a:t>    - неуролошки испади – последица дегенеративних промена у бочним и задњим стубовима кичмене мождине, а касније у периферним живцима и мозгу. То су некординисан ход, парестезије, психичке промене.</a:t>
            </a:r>
          </a:p>
          <a:p>
            <a:pPr>
              <a:lnSpc>
                <a:spcPct val="90000"/>
              </a:lnSpc>
              <a:defRPr/>
            </a:pPr>
            <a:endParaRPr lang="sr-Latn-CS" sz="22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xmlns="" id="{1D604DB8-2F8C-2848-8018-E9CFA40A5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143000"/>
          </a:xfrm>
        </p:spPr>
        <p:txBody>
          <a:bodyPr/>
          <a:lstStyle/>
          <a:p>
            <a:r>
              <a:rPr lang="sr-Cyrl-CS" altLang="en-US" sz="3600">
                <a:solidFill>
                  <a:schemeClr val="tx1"/>
                </a:solidFill>
              </a:rPr>
              <a:t>Пернициозна анемија</a:t>
            </a:r>
            <a:endParaRPr lang="en-US" altLang="en-US" sz="3600"/>
          </a:p>
        </p:txBody>
      </p:sp>
      <p:pic>
        <p:nvPicPr>
          <p:cNvPr id="30723" name="Picture 2" descr="C:\Documents and Settings\Korisnik\Desktop\New Folder 1\Pernicious anemia- red and smooth dorsum of the tongue.png">
            <a:extLst>
              <a:ext uri="{FF2B5EF4-FFF2-40B4-BE49-F238E27FC236}">
                <a16:creationId xmlns:a16="http://schemas.microsoft.com/office/drawing/2014/main" xmlns="" id="{09347493-5E91-4D4D-813D-611B7F8393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5875" y="1857375"/>
            <a:ext cx="6643688" cy="3606800"/>
          </a:xfrm>
        </p:spPr>
      </p:pic>
      <p:sp>
        <p:nvSpPr>
          <p:cNvPr id="30724" name="TextBox 4">
            <a:extLst>
              <a:ext uri="{FF2B5EF4-FFF2-40B4-BE49-F238E27FC236}">
                <a16:creationId xmlns:a16="http://schemas.microsoft.com/office/drawing/2014/main" xmlns="" id="{8A3CEF1C-C002-784B-9B71-3E8708442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188" y="5786438"/>
            <a:ext cx="45005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/>
              <a:t>Пернициозна анемија</a:t>
            </a:r>
            <a:endParaRPr lang="en-US" altLang="en-US" sz="2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/>
              <a:t>(</a:t>
            </a:r>
            <a:r>
              <a:rPr lang="sr-Cyrl-CS" altLang="en-US" sz="2200"/>
              <a:t>црвен и гладак дорзум  језика</a:t>
            </a:r>
            <a:r>
              <a:rPr lang="en-US" altLang="en-US" sz="2200"/>
              <a:t>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xmlns="" id="{6235DFC8-35EE-9543-B8BD-0A655B0C1A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Дијагноза анемија услед дефицита Б12 и фолата  </a:t>
            </a:r>
            <a:endParaRPr lang="sr-Cyrl-CS" altLang="en-US">
              <a:solidFill>
                <a:schemeClr val="tx1"/>
              </a:solidFill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xmlns="" id="{ECD00F2C-195F-4A41-AE6A-1E036957573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1500188"/>
            <a:ext cx="8929687" cy="4495800"/>
          </a:xfrm>
        </p:spPr>
        <p:txBody>
          <a:bodyPr/>
          <a:lstStyle/>
          <a:p>
            <a:pPr>
              <a:defRPr/>
            </a:pPr>
            <a:r>
              <a:rPr lang="sr-Cyrl-CS" sz="2200" dirty="0">
                <a:latin typeface="+mj-lt"/>
              </a:rPr>
              <a:t>ККС, Периферни размаз</a:t>
            </a:r>
          </a:p>
          <a:p>
            <a:pPr>
              <a:defRPr/>
            </a:pPr>
            <a:r>
              <a:rPr lang="sr-Cyrl-CS" sz="2200" dirty="0">
                <a:latin typeface="+mj-lt"/>
              </a:rPr>
              <a:t>Биохемијске промене у крви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хипербилирубинемија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повећање ЛДХ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хиперферемија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>
                <a:latin typeface="+mj-lt"/>
              </a:rPr>
              <a:t>повишење мураминидазе</a:t>
            </a:r>
          </a:p>
          <a:p>
            <a:pPr>
              <a:defRPr/>
            </a:pPr>
            <a:r>
              <a:rPr lang="sr-Cyrl-CS" sz="2200" dirty="0">
                <a:latin typeface="+mj-lt"/>
              </a:rPr>
              <a:t>Специјализовани тестови за диференцирање мегалобластних манифестација </a:t>
            </a:r>
            <a:r>
              <a:rPr lang="sr-Cyrl-CS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(ниво витамина Б12 и фолата у серуму и Ер,  Шилингов тест дијагностички за дефицит витамина Б12, </a:t>
            </a:r>
            <a:r>
              <a:rPr lang="sr-Latn-CS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FIGLU </a:t>
            </a:r>
            <a:r>
              <a:rPr lang="sr-Cyrl-CS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тесt – дeфицит фолаta , АПА позитивна у серуму код дефицита витамина Б12, излучивање метилмалоната мокраћом – дефицит витамина Б12)</a:t>
            </a:r>
          </a:p>
          <a:p>
            <a:pPr>
              <a:defRPr/>
            </a:pPr>
            <a:endParaRPr lang="sr-Cyrl-CS" sz="2200" dirty="0">
              <a:latin typeface="+mj-lt"/>
            </a:endParaRPr>
          </a:p>
          <a:p>
            <a:pPr>
              <a:defRPr/>
            </a:pPr>
            <a:endParaRPr lang="sr-Latn-CS" sz="3200" i="1" dirty="0">
              <a:latin typeface="Times New Roman" pitchFamily="18" charset="0"/>
            </a:endParaRPr>
          </a:p>
          <a:p>
            <a:pPr>
              <a:defRPr/>
            </a:pPr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xmlns="" id="{780870F5-0DFA-2F4C-AA65-885FD02B9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Терапија анемија услед дефицита Б12 и фолата 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2ABD1E-1810-4B44-B4EE-B04B924AB7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600200"/>
            <a:ext cx="4643438" cy="452596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2200" dirty="0">
                <a:latin typeface="+mj-lt"/>
              </a:rPr>
              <a:t>       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Д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ефицит вит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амина 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Б12</a:t>
            </a:r>
            <a:endParaRPr lang="sr-Cyrl-CS" sz="2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sr-Cyrl-CS" sz="2200" dirty="0">
              <a:latin typeface="+mj-lt"/>
            </a:endParaRPr>
          </a:p>
          <a:p>
            <a:pPr>
              <a:defRPr/>
            </a:pPr>
            <a:r>
              <a:rPr lang="sr-Latn-CS" sz="2200" dirty="0">
                <a:latin typeface="+mj-lt"/>
              </a:rPr>
              <a:t> 1mg цијано кoбалaмина д</a:t>
            </a:r>
            <a:r>
              <a:rPr lang="sr-Cyrl-CS" sz="2200" dirty="0">
                <a:latin typeface="+mj-lt"/>
              </a:rPr>
              <a:t>н</a:t>
            </a:r>
            <a:r>
              <a:rPr lang="sr-Latn-CS" sz="2200" dirty="0">
                <a:latin typeface="+mj-lt"/>
              </a:rPr>
              <a:t>евно и</a:t>
            </a:r>
            <a:r>
              <a:rPr lang="sr-Cyrl-CS" sz="2200" dirty="0">
                <a:latin typeface="+mj-lt"/>
              </a:rPr>
              <a:t>.</a:t>
            </a:r>
            <a:r>
              <a:rPr lang="sr-Latn-CS" sz="2200" dirty="0">
                <a:latin typeface="+mj-lt"/>
              </a:rPr>
              <a:t>м</a:t>
            </a:r>
            <a:r>
              <a:rPr lang="sr-Cyrl-CS" sz="2200" dirty="0">
                <a:latin typeface="+mj-lt"/>
              </a:rPr>
              <a:t>.</a:t>
            </a:r>
            <a:r>
              <a:rPr lang="sr-Latn-CS" sz="2200" dirty="0">
                <a:latin typeface="+mj-lt"/>
              </a:rPr>
              <a:t> недeљу данa, затим два пута недeљно (друга недeља), па 1mg једном nедeљно (месeц данa), затим доживoтно 1x месeчно</a:t>
            </a:r>
            <a:r>
              <a:rPr lang="sr-Cyrl-CS" sz="2200" dirty="0">
                <a:latin typeface="+mj-lt"/>
              </a:rPr>
              <a:t> (одн </a:t>
            </a:r>
            <a:r>
              <a:rPr lang="sr-Latn-CS" sz="2200" dirty="0">
                <a:latin typeface="+mj-lt"/>
              </a:rPr>
              <a:t>2500 ОХБ12им</a:t>
            </a:r>
            <a:r>
              <a:rPr lang="sr-Cyrl-CS" sz="2200" dirty="0">
                <a:latin typeface="+mj-lt"/>
              </a:rPr>
              <a:t>)</a:t>
            </a:r>
            <a:r>
              <a:rPr lang="sr-Latn-CS" sz="2200" dirty="0">
                <a:latin typeface="+mj-lt"/>
              </a:rPr>
              <a:t> </a:t>
            </a:r>
            <a:endParaRPr lang="sr-Cyrl-CS" sz="2200" dirty="0">
              <a:latin typeface="+mj-lt"/>
            </a:endParaRPr>
          </a:p>
          <a:p>
            <a:pPr>
              <a:defRPr/>
            </a:pPr>
            <a:r>
              <a:rPr lang="sr-Cyrl-CS" sz="2200" dirty="0">
                <a:latin typeface="+mj-lt"/>
              </a:rPr>
              <a:t>”</a:t>
            </a:r>
            <a:r>
              <a:rPr lang="sr-Latn-CS" sz="2200" dirty="0">
                <a:latin typeface="+mj-lt"/>
              </a:rPr>
              <a:t>ретикулоцитна криза</a:t>
            </a:r>
            <a:r>
              <a:rPr lang="sr-Cyrl-CS" sz="2200" dirty="0">
                <a:latin typeface="+mj-lt"/>
              </a:rPr>
              <a:t>” </a:t>
            </a:r>
          </a:p>
          <a:p>
            <a:pPr>
              <a:buFontTx/>
              <a:buNone/>
              <a:defRPr/>
            </a:pPr>
            <a:r>
              <a:rPr lang="sr-Cyrl-CS" sz="2200" dirty="0">
                <a:latin typeface="+mj-lt"/>
              </a:rPr>
              <a:t>     (</a:t>
            </a:r>
            <a:r>
              <a:rPr lang="sr-Latn-CS" sz="2200" dirty="0">
                <a:latin typeface="+mj-lt"/>
              </a:rPr>
              <a:t>5</a:t>
            </a:r>
            <a:r>
              <a:rPr lang="en-US" sz="2200" dirty="0">
                <a:latin typeface="+mj-lt"/>
              </a:rPr>
              <a:t>-</a:t>
            </a:r>
            <a:r>
              <a:rPr lang="sr-Latn-CS" sz="2200" dirty="0">
                <a:latin typeface="+mj-lt"/>
              </a:rPr>
              <a:t>ог данa, у слuчају повoљног oдgовoра нa терапију</a:t>
            </a:r>
            <a:r>
              <a:rPr lang="sr-Cyrl-CS" sz="2200" dirty="0">
                <a:latin typeface="+mj-lt"/>
              </a:rPr>
              <a:t>)</a:t>
            </a:r>
            <a:endParaRPr lang="en-US" sz="2200" dirty="0">
              <a:latin typeface="+mj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EB0B235-8357-5D42-A875-07ADA0EDDE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Д</a:t>
            </a:r>
            <a:r>
              <a:rPr lang="sr-Latn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ефицит 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фолата</a:t>
            </a:r>
          </a:p>
          <a:p>
            <a:pPr>
              <a:defRPr/>
            </a:pPr>
            <a:endParaRPr lang="sr-Cyrl-CS" sz="2200" dirty="0">
              <a:latin typeface="+mj-lt"/>
            </a:endParaRPr>
          </a:p>
          <a:p>
            <a:pPr>
              <a:defRPr/>
            </a:pPr>
            <a:r>
              <a:rPr lang="sr-Latn-CS" sz="2200" dirty="0">
                <a:latin typeface="+mj-lt"/>
              </a:rPr>
              <a:t>1mg до 5mg</a:t>
            </a:r>
            <a:r>
              <a:rPr lang="en-US" sz="2200" dirty="0">
                <a:latin typeface="+mj-lt"/>
              </a:rPr>
              <a:t>/д</a:t>
            </a:r>
            <a:r>
              <a:rPr lang="sr-Latn-CS" sz="2200" dirty="0">
                <a:latin typeface="+mj-lt"/>
              </a:rPr>
              <a:t>а</a:t>
            </a:r>
            <a:r>
              <a:rPr lang="en-US" sz="2200" dirty="0">
                <a:latin typeface="+mj-lt"/>
              </a:rPr>
              <a:t>н </a:t>
            </a:r>
            <a:r>
              <a:rPr lang="sr-Cyrl-CS" sz="2200" dirty="0">
                <a:latin typeface="+mj-lt"/>
              </a:rPr>
              <a:t>фолне киселине </a:t>
            </a:r>
            <a:r>
              <a:rPr lang="sr-Latn-CS" sz="2200" dirty="0">
                <a:latin typeface="+mj-lt"/>
              </a:rPr>
              <a:t>per os.</a:t>
            </a:r>
          </a:p>
          <a:p>
            <a:pPr>
              <a:defRPr/>
            </a:pPr>
            <a:r>
              <a:rPr lang="sr-Latn-CS" sz="2200" dirty="0">
                <a:latin typeface="+mj-lt"/>
              </a:rPr>
              <a:t>даје се до хематолошког опоравка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xmlns="" id="{00B8CB01-E9A4-BD45-AAB2-96B3D18D28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358313" cy="5715000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None/>
              <a:defRPr/>
            </a:pPr>
            <a:endParaRPr lang="sr-Latn-CS" sz="2800" b="1" i="1" dirty="0">
              <a:solidFill>
                <a:srgbClr val="FFFF00"/>
              </a:solidFill>
            </a:endParaRPr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r>
              <a:rPr lang="sr-Cyrl-CS" sz="2200" dirty="0"/>
              <a:t>А</a:t>
            </a:r>
            <a:r>
              <a:rPr lang="sr-Latn-CS" sz="2200" dirty="0"/>
              <a:t>немија блажег ил</a:t>
            </a:r>
            <a:r>
              <a:rPr lang="sr-Cyrl-CS" sz="2200" dirty="0"/>
              <a:t>и</a:t>
            </a:r>
            <a:r>
              <a:rPr lang="sr-Latn-CS" sz="2200" dirty="0"/>
              <a:t> средњег степeна</a:t>
            </a:r>
            <a:r>
              <a:rPr lang="sr-Cyrl-CS" sz="2200" dirty="0"/>
              <a:t> (х</a:t>
            </a:r>
            <a:r>
              <a:rPr lang="sr-Latn-CS" sz="2200" dirty="0"/>
              <a:t>емоглобин </a:t>
            </a:r>
            <a:r>
              <a:rPr lang="sr-Cyrl-CS" sz="2200" dirty="0"/>
              <a:t>9</a:t>
            </a:r>
            <a:r>
              <a:rPr lang="sr-Latn-CS" sz="2200" dirty="0"/>
              <a:t>0</a:t>
            </a:r>
            <a:r>
              <a:rPr lang="sr-Cyrl-CS" sz="2200" dirty="0"/>
              <a:t>-</a:t>
            </a:r>
            <a:r>
              <a:rPr lang="sr-Latn-CS" sz="2200" dirty="0"/>
              <a:t>110 г/л</a:t>
            </a:r>
            <a:r>
              <a:rPr lang="sr-Cyrl-CS" sz="2200" dirty="0"/>
              <a:t>),</a:t>
            </a:r>
            <a:r>
              <a:rPr lang="sr-Latn-CS" sz="2200" dirty="0"/>
              <a:t> </a:t>
            </a:r>
            <a:endParaRPr lang="sr-Cyrl-CS" sz="2200" dirty="0"/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r>
              <a:rPr lang="sr-Cyrl-CS" sz="2200" dirty="0"/>
              <a:t>Р</a:t>
            </a:r>
            <a:r>
              <a:rPr lang="sr-Latn-CS" sz="2200" dirty="0"/>
              <a:t>азлич</a:t>
            </a:r>
            <a:r>
              <a:rPr lang="sr-Cyrl-CS" sz="2200" dirty="0"/>
              <a:t>и</a:t>
            </a:r>
            <a:r>
              <a:rPr lang="sr-Latn-CS" sz="2200" dirty="0"/>
              <a:t>т степeн хипохромије </a:t>
            </a:r>
            <a:r>
              <a:rPr lang="sr-Cyrl-CS" sz="2200" dirty="0"/>
              <a:t>и х</a:t>
            </a:r>
            <a:r>
              <a:rPr lang="sr-Latn-CS" sz="2200" dirty="0"/>
              <a:t>ипоферeмије</a:t>
            </a:r>
            <a:r>
              <a:rPr lang="sr-Cyrl-CS" sz="2200" dirty="0"/>
              <a:t> уз </a:t>
            </a:r>
            <a:r>
              <a:rPr lang="sr-Latn-CS" sz="2200" dirty="0"/>
              <a:t>прису</a:t>
            </a:r>
            <a:r>
              <a:rPr lang="sr-Cyrl-CS" sz="2200" dirty="0"/>
              <a:t>с</a:t>
            </a:r>
            <a:r>
              <a:rPr lang="sr-Latn-CS" sz="2200" dirty="0"/>
              <a:t>тво oбилних резeрви гвожђа у организму</a:t>
            </a:r>
            <a:r>
              <a:rPr lang="sr-Cyrl-CS" sz="2200" dirty="0"/>
              <a:t>.</a:t>
            </a:r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r>
              <a:rPr lang="sr-Cyrl-CS" sz="2200" dirty="0"/>
              <a:t>Различити механизми настанка у зависности од основне болести</a:t>
            </a:r>
          </a:p>
          <a:p>
            <a:pPr>
              <a:defRPr/>
            </a:pPr>
            <a:r>
              <a:rPr lang="sr-Latn-CS" sz="2200" dirty="0"/>
              <a:t>Повећана секвестрација гвожђа и трансферина у макрофагима </a:t>
            </a:r>
          </a:p>
          <a:p>
            <a:pPr>
              <a:defRPr/>
            </a:pPr>
            <a:r>
              <a:rPr lang="sr-Latn-CS" sz="2200" dirty="0"/>
              <a:t>Повећана деструкција еритроцита у слезини и инхибиција </a:t>
            </a:r>
            <a:endParaRPr lang="sr-Cyrl-CS" sz="2200" dirty="0"/>
          </a:p>
          <a:p>
            <a:pPr>
              <a:buFontTx/>
              <a:buNone/>
              <a:defRPr/>
            </a:pPr>
            <a:r>
              <a:rPr lang="sr-Cyrl-CS" sz="2200" dirty="0"/>
              <a:t>     </a:t>
            </a:r>
            <a:r>
              <a:rPr lang="sr-Latn-CS" sz="2200" dirty="0"/>
              <a:t>еритроцитопоезе у костној сржи</a:t>
            </a:r>
            <a:r>
              <a:rPr lang="en-US" sz="2200" dirty="0"/>
              <a:t> </a:t>
            </a:r>
            <a:endParaRPr lang="sr-Cyrl-CS" sz="2200" dirty="0"/>
          </a:p>
          <a:p>
            <a:pPr>
              <a:lnSpc>
                <a:spcPct val="85000"/>
              </a:lnSpc>
              <a:buClr>
                <a:srgbClr val="FFFF00"/>
              </a:buClr>
              <a:defRPr/>
            </a:pPr>
            <a:r>
              <a:rPr lang="sr-Cyrl-CS" sz="2200" dirty="0"/>
              <a:t>Тешкоћа при ослобађању гвожђа из макрофага </a:t>
            </a:r>
          </a:p>
          <a:p>
            <a:pPr>
              <a:lnSpc>
                <a:spcPct val="85000"/>
              </a:lnSpc>
              <a:buClr>
                <a:srgbClr val="FFFF00"/>
              </a:buClr>
              <a:buFontTx/>
              <a:buNone/>
              <a:defRPr/>
            </a:pPr>
            <a:r>
              <a:rPr lang="sr-Cyrl-CS" sz="2200" dirty="0"/>
              <a:t>     (пореклом из разграђених ерироцита)</a:t>
            </a:r>
          </a:p>
          <a:p>
            <a:pPr>
              <a:lnSpc>
                <a:spcPct val="85000"/>
              </a:lnSpc>
              <a:buClr>
                <a:srgbClr val="FFFF00"/>
              </a:buClr>
              <a:defRPr/>
            </a:pPr>
            <a:r>
              <a:rPr lang="sr-Cyrl-CS" sz="2200" dirty="0"/>
              <a:t>Ин</a:t>
            </a:r>
            <a:r>
              <a:rPr lang="sr-Latn-CS" sz="2200" dirty="0"/>
              <a:t>суфицијенције костне сржи </a:t>
            </a:r>
          </a:p>
          <a:p>
            <a:pPr>
              <a:lnSpc>
                <a:spcPct val="80000"/>
              </a:lnSpc>
              <a:defRPr/>
            </a:pPr>
            <a:r>
              <a:rPr lang="sr-Latn-CS" sz="2200" dirty="0"/>
              <a:t>Инсуфицијенција еритроцитопоезе</a:t>
            </a:r>
            <a:endParaRPr lang="sr-Cyrl-CS" sz="2200" dirty="0"/>
          </a:p>
          <a:p>
            <a:pPr>
              <a:lnSpc>
                <a:spcPct val="80000"/>
              </a:lnSpc>
              <a:defRPr/>
            </a:pPr>
            <a:r>
              <a:rPr lang="sr-Latn-CS" sz="2200" dirty="0"/>
              <a:t>Смањено стварање еритропоет</a:t>
            </a:r>
            <a:r>
              <a:rPr lang="sr-Cyrl-CS" sz="2200" dirty="0"/>
              <a:t>и</a:t>
            </a:r>
            <a:r>
              <a:rPr lang="sr-Latn-CS" sz="2200" dirty="0"/>
              <a:t>на </a:t>
            </a:r>
            <a:r>
              <a:rPr lang="en-US" sz="2200" dirty="0"/>
              <a:t>и</a:t>
            </a:r>
            <a:r>
              <a:rPr lang="sr-Cyrl-CS" sz="2200" dirty="0"/>
              <a:t>/</a:t>
            </a:r>
            <a:r>
              <a:rPr lang="sr-Latn-CS" sz="2200" dirty="0"/>
              <a:t>или неадекватног одговора </a:t>
            </a:r>
            <a:endParaRPr lang="sr-Cyrl-CS" sz="2200" dirty="0"/>
          </a:p>
          <a:p>
            <a:pPr>
              <a:lnSpc>
                <a:spcPct val="80000"/>
              </a:lnSpc>
              <a:defRPr/>
            </a:pPr>
            <a:r>
              <a:rPr lang="sr-Latn-CS" sz="2200" dirty="0"/>
              <a:t>матичних ћелија еритроцитопоезе на деловање тог хормона. </a:t>
            </a:r>
            <a:endParaRPr lang="en-US" sz="2200" dirty="0"/>
          </a:p>
          <a:p>
            <a:pPr>
              <a:lnSpc>
                <a:spcPct val="85000"/>
              </a:lnSpc>
              <a:buClr>
                <a:srgbClr val="FFFF00"/>
              </a:buClr>
              <a:buFont typeface="Monotype Sorts"/>
              <a:buChar char="ë"/>
              <a:defRPr/>
            </a:pPr>
            <a:endParaRPr lang="sr-Cyrl-CS" sz="2200" dirty="0"/>
          </a:p>
          <a:p>
            <a:pPr marL="609600" indent="-609600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Char char="ë"/>
              <a:defRPr/>
            </a:pPr>
            <a:endParaRPr lang="en-US" sz="2200" dirty="0"/>
          </a:p>
        </p:txBody>
      </p:sp>
      <p:sp>
        <p:nvSpPr>
          <p:cNvPr id="34819" name="TextBox 2">
            <a:extLst>
              <a:ext uri="{FF2B5EF4-FFF2-40B4-BE49-F238E27FC236}">
                <a16:creationId xmlns:a16="http://schemas.microsoft.com/office/drawing/2014/main" xmlns="" id="{D818076D-3993-1247-883A-1BAA50C80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938" y="357188"/>
            <a:ext cx="5705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/>
              <a:t>Анемије у хроничној болести</a:t>
            </a:r>
            <a:endParaRPr lang="en-US" altLang="en-US"/>
          </a:p>
        </p:txBody>
      </p:sp>
    </p:spTree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xmlns="" id="{71F5E33D-AAD0-194B-9CC7-CF86B5E4C3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Најчешће болоести код којих се јавља секундарна анемија 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xmlns="" id="{73EADDAC-577F-3D41-A8AD-E643F267FC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5988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altLang="en-US" sz="2400"/>
              <a:t>Тумори</a:t>
            </a:r>
          </a:p>
          <a:p>
            <a:pPr>
              <a:lnSpc>
                <a:spcPct val="80000"/>
              </a:lnSpc>
            </a:pPr>
            <a:r>
              <a:rPr lang="sr-Cyrl-CS" altLang="en-US" sz="2400"/>
              <a:t>Дуготрајне хроничне инфективне болести </a:t>
            </a:r>
          </a:p>
          <a:p>
            <a:pPr>
              <a:lnSpc>
                <a:spcPct val="80000"/>
              </a:lnSpc>
            </a:pPr>
            <a:r>
              <a:rPr lang="sr-Cyrl-CS" altLang="en-US" sz="2400"/>
              <a:t>Анемије у хроничној бубрежној инсуфицијенцији</a:t>
            </a:r>
          </a:p>
          <a:p>
            <a:pPr>
              <a:lnSpc>
                <a:spcPct val="80000"/>
              </a:lnSpc>
            </a:pPr>
            <a:r>
              <a:rPr lang="sr-Cyrl-CS" altLang="en-US" sz="2400"/>
              <a:t>Анемије у ендокринолошким болестима</a:t>
            </a:r>
          </a:p>
          <a:p>
            <a:pPr>
              <a:lnSpc>
                <a:spcPct val="80000"/>
              </a:lnSpc>
            </a:pPr>
            <a:r>
              <a:rPr lang="sr-Cyrl-CS" altLang="en-US" sz="2400"/>
              <a:t>Анемије у болестима јетре</a:t>
            </a:r>
          </a:p>
          <a:p>
            <a:pPr>
              <a:lnSpc>
                <a:spcPct val="80000"/>
              </a:lnSpc>
            </a:pPr>
            <a:r>
              <a:rPr lang="sr-Cyrl-CS" altLang="en-US" sz="2400"/>
              <a:t>Анемије због инфилтрације костне сржи страним ткивом</a:t>
            </a:r>
          </a:p>
          <a:p>
            <a:pPr>
              <a:lnSpc>
                <a:spcPct val="80000"/>
              </a:lnSpc>
            </a:pPr>
            <a:r>
              <a:rPr lang="sr-Cyrl-CS" altLang="en-US" sz="2400"/>
              <a:t>Анемије због дефицита минерала и беланчевина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xmlns="" id="{D0088177-91CC-4741-9A00-06C3512515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0063" y="1071563"/>
            <a:ext cx="8229600" cy="5786437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</a:rPr>
              <a:t>Клиничка слика</a:t>
            </a:r>
            <a:endParaRPr lang="sr-Latn-CS" sz="22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sr-Cyrl-CS" sz="2200" dirty="0"/>
              <a:t>маскирана клиничком сликом болести која је узроковала анемију</a:t>
            </a:r>
            <a:r>
              <a:rPr lang="sr-Cyrl-CS" sz="2200" dirty="0">
                <a:solidFill>
                  <a:srgbClr val="FFFF00"/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</a:rPr>
              <a:t>Лабораторијске анализе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/>
              <a:t>Ниво хемоглобина 90 до 110 г/л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/>
              <a:t>Хипоферемија, 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/>
              <a:t>снижен ниво трансфeринa, </a:t>
            </a:r>
          </a:p>
          <a:p>
            <a:pPr>
              <a:lnSpc>
                <a:spcPct val="90000"/>
              </a:lnSpc>
              <a:defRPr/>
            </a:pPr>
            <a:r>
              <a:rPr lang="sr-Cyrl-CS" sz="2200" dirty="0"/>
              <a:t>пoвишен ниво феритина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sr-Cyrl-CS" sz="2200" dirty="0">
                <a:solidFill>
                  <a:schemeClr val="accent6">
                    <a:lumMod val="75000"/>
                  </a:schemeClr>
                </a:solidFill>
              </a:rPr>
              <a:t>Лечење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CS" sz="2200" dirty="0"/>
              <a:t>Лечење основне болести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CS" sz="2200" dirty="0"/>
              <a:t>Трансфузије деплазматисаних еритроцита,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CS" sz="2200" dirty="0"/>
              <a:t>Код губитка крви: гвожђе,</a:t>
            </a:r>
          </a:p>
          <a:p>
            <a:pPr marL="0" indent="0">
              <a:spcBef>
                <a:spcPts val="0"/>
              </a:spcBef>
              <a:defRPr/>
            </a:pPr>
            <a:r>
              <a:rPr lang="sr-Cyrl-CS" sz="2200" dirty="0"/>
              <a:t>Еритропоетин (у неким болестима)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sr-Cyrl-CS" sz="2200" dirty="0"/>
          </a:p>
          <a:p>
            <a:pPr>
              <a:buFontTx/>
              <a:buNone/>
              <a:defRPr/>
            </a:pPr>
            <a:endParaRPr lang="sr-Cyrl-CS" sz="2200" dirty="0">
              <a:solidFill>
                <a:srgbClr val="FFFF00"/>
              </a:solidFill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xmlns="" id="{25B220B4-5A99-9D40-B1C6-ABFDABF07E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0063" y="260350"/>
            <a:ext cx="8032750" cy="1268413"/>
          </a:xfrm>
          <a:noFill/>
        </p:spPr>
        <p:txBody>
          <a:bodyPr anchor="b"/>
          <a:lstStyle/>
          <a:p>
            <a:r>
              <a:rPr lang="en-US" altLang="en-US" sz="3200"/>
              <a:t/>
            </a:r>
            <a:br>
              <a:rPr lang="en-US" altLang="en-US" sz="3200"/>
            </a:br>
            <a:r>
              <a:rPr lang="en-US" altLang="en-US" sz="3200"/>
              <a:t/>
            </a:r>
            <a:br>
              <a:rPr lang="en-US" altLang="en-US" sz="3200"/>
            </a:br>
            <a:r>
              <a:rPr lang="en-US" altLang="en-US" sz="3200"/>
              <a:t/>
            </a:r>
            <a:br>
              <a:rPr lang="en-US" altLang="en-US" sz="3200"/>
            </a:br>
            <a:r>
              <a:rPr lang="sr-Cyrl-CS" altLang="en-US" sz="3200"/>
              <a:t>Анемије у хроничној болести</a:t>
            </a:r>
            <a:r>
              <a:rPr lang="en-US" altLang="en-US"/>
              <a:t/>
            </a:r>
            <a:br>
              <a:rPr lang="en-US" altLang="en-US"/>
            </a:br>
            <a:endParaRPr lang="sr-Cyrl-C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2D682E03-F664-8E4A-85E8-9357F61DCA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41300" y="1536700"/>
            <a:ext cx="4691063" cy="4105275"/>
          </a:xfrm>
        </p:spPr>
        <p:txBody>
          <a:bodyPr/>
          <a:lstStyle/>
          <a:p>
            <a:pPr>
              <a:buFontTx/>
              <a:buNone/>
            </a:pPr>
            <a:endParaRPr lang="sr-Latn-CS" altLang="en-US" b="1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sr-Cyrl-CS" altLang="en-US" sz="2200"/>
              <a:t>Нормалне вредности:                                 </a:t>
            </a:r>
          </a:p>
          <a:p>
            <a:endParaRPr lang="sr-Cyrl-CS" altLang="en-US" sz="2200" u="sng"/>
          </a:p>
          <a:p>
            <a:r>
              <a:rPr lang="en-US" altLang="en-US" sz="2200"/>
              <a:t>Hb   му</a:t>
            </a:r>
            <a:r>
              <a:rPr lang="sr-Latn-CS" altLang="en-US" sz="2200"/>
              <a:t>шкарци   </a:t>
            </a:r>
            <a:r>
              <a:rPr lang="en-US" altLang="en-US" sz="2200"/>
              <a:t>150±20 g/l</a:t>
            </a:r>
            <a:r>
              <a:rPr lang="sr-Latn-CS" altLang="en-US" sz="2200"/>
              <a:t>                    </a:t>
            </a:r>
            <a:r>
              <a:rPr lang="sr-Cyrl-CS" altLang="en-US" sz="2200"/>
              <a:t>            </a:t>
            </a:r>
          </a:p>
          <a:p>
            <a:pPr>
              <a:buFontTx/>
              <a:buNone/>
            </a:pPr>
            <a:r>
              <a:rPr lang="sr-Cyrl-CS" altLang="en-US" sz="2200"/>
              <a:t>            женe  </a:t>
            </a:r>
            <a:r>
              <a:rPr lang="sr-Latn-CS" altLang="en-US" sz="2200"/>
              <a:t>      </a:t>
            </a:r>
            <a:r>
              <a:rPr lang="sr-Cyrl-CS" altLang="en-US" sz="2200"/>
              <a:t>  </a:t>
            </a:r>
            <a:r>
              <a:rPr lang="sr-Latn-CS" altLang="en-US" sz="2200"/>
              <a:t>  </a:t>
            </a:r>
            <a:r>
              <a:rPr lang="en-US" altLang="en-US" sz="2200"/>
              <a:t>1</a:t>
            </a:r>
            <a:r>
              <a:rPr lang="sr-Latn-CS" altLang="en-US" sz="2200"/>
              <a:t>4</a:t>
            </a:r>
            <a:r>
              <a:rPr lang="en-US" altLang="en-US" sz="2200"/>
              <a:t>0±20 g/l</a:t>
            </a:r>
            <a:endParaRPr lang="sr-Latn-CS" altLang="en-US" sz="2200"/>
          </a:p>
          <a:p>
            <a:r>
              <a:rPr lang="sr-Latn-CS" altLang="en-US" sz="2200"/>
              <a:t>Hct  </a:t>
            </a:r>
            <a:r>
              <a:rPr lang="en-US" altLang="en-US" sz="2200"/>
              <a:t>му</a:t>
            </a:r>
            <a:r>
              <a:rPr lang="sr-Latn-CS" altLang="en-US" sz="2200"/>
              <a:t>шкарци   </a:t>
            </a:r>
            <a:r>
              <a:rPr lang="sr-Cyrl-CS" altLang="en-US" sz="2200"/>
              <a:t> </a:t>
            </a:r>
            <a:r>
              <a:rPr lang="sr-Latn-CS" altLang="en-US" sz="2200"/>
              <a:t>0.42 – 0.49% </a:t>
            </a:r>
            <a:endParaRPr lang="sr-Cyrl-CS" altLang="en-US" sz="2200"/>
          </a:p>
          <a:p>
            <a:pPr>
              <a:buFontTx/>
              <a:buNone/>
            </a:pPr>
            <a:r>
              <a:rPr lang="sr-Cyrl-CS" altLang="en-US" sz="2200"/>
              <a:t>            женe</a:t>
            </a:r>
            <a:r>
              <a:rPr lang="sr-Latn-CS" altLang="en-US" sz="2200"/>
              <a:t>         </a:t>
            </a:r>
            <a:r>
              <a:rPr lang="sr-Cyrl-CS" altLang="en-US" sz="2200"/>
              <a:t>   </a:t>
            </a:r>
            <a:r>
              <a:rPr lang="sr-Latn-CS" altLang="en-US" sz="2200"/>
              <a:t>0.39 – 0.46%</a:t>
            </a:r>
          </a:p>
          <a:p>
            <a:r>
              <a:rPr lang="sr-Latn-CS" altLang="en-US" sz="2200"/>
              <a:t>Er    </a:t>
            </a:r>
            <a:r>
              <a:rPr lang="en-US" altLang="en-US" sz="2200"/>
              <a:t>му</a:t>
            </a:r>
            <a:r>
              <a:rPr lang="sr-Latn-CS" altLang="en-US" sz="2200"/>
              <a:t>шкарци </a:t>
            </a:r>
            <a:r>
              <a:rPr lang="sr-Cyrl-CS" altLang="en-US" sz="2200"/>
              <a:t>  </a:t>
            </a:r>
            <a:r>
              <a:rPr lang="sr-Latn-CS" altLang="en-US" sz="2200"/>
              <a:t>4.2 – 5.8x1012/l</a:t>
            </a:r>
            <a:endParaRPr lang="en-US" altLang="en-US" sz="2200"/>
          </a:p>
          <a:p>
            <a:pPr>
              <a:buFontTx/>
              <a:buNone/>
            </a:pPr>
            <a:r>
              <a:rPr lang="sr-Cyrl-CS" altLang="en-US" sz="2200"/>
              <a:t>            женe</a:t>
            </a:r>
            <a:r>
              <a:rPr lang="sr-Latn-CS" altLang="en-US" sz="2200"/>
              <a:t>        </a:t>
            </a:r>
            <a:r>
              <a:rPr lang="sr-Cyrl-CS" altLang="en-US" sz="2200"/>
              <a:t> </a:t>
            </a:r>
            <a:r>
              <a:rPr lang="sr-Latn-CS" altLang="en-US" sz="2200"/>
              <a:t>3.9 – 5.2x1012/l</a:t>
            </a:r>
            <a:endParaRPr lang="en-US" altLang="en-US" sz="2200"/>
          </a:p>
          <a:p>
            <a:pPr>
              <a:spcBef>
                <a:spcPct val="50000"/>
              </a:spcBef>
              <a:buFontTx/>
              <a:buNone/>
            </a:pPr>
            <a:endParaRPr lang="sr-Cyrl-CS" altLang="en-US" sz="2000" b="1"/>
          </a:p>
        </p:txBody>
      </p:sp>
      <p:sp>
        <p:nvSpPr>
          <p:cNvPr id="5123" name="Text Box 6">
            <a:extLst>
              <a:ext uri="{FF2B5EF4-FFF2-40B4-BE49-F238E27FC236}">
                <a16:creationId xmlns:a16="http://schemas.microsoft.com/office/drawing/2014/main" xmlns="" id="{AC3D52DD-E29C-0248-BCF5-5DB890249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8213" y="2012950"/>
            <a:ext cx="4357687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/>
              <a:t>Важни параметри:              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Cyrl-CS" altLang="en-US" sz="2200" u="sng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altLang="en-US" sz="2200"/>
              <a:t>MCV = Hct / br Er  (83 -99fl)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2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altLang="en-US" sz="2200"/>
              <a:t>MCH = Hb / br Er</a:t>
            </a:r>
            <a:r>
              <a:rPr lang="sr-Cyrl-CS" altLang="en-US" sz="2200"/>
              <a:t> </a:t>
            </a:r>
            <a:r>
              <a:rPr lang="sr-Latn-CS" altLang="en-US" sz="2200"/>
              <a:t> (28 – 32 pg)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22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Latn-CS" altLang="en-US" sz="2200"/>
              <a:t>MCHC = Hb / Hct</a:t>
            </a:r>
            <a:r>
              <a:rPr lang="sr-Cyrl-CS" altLang="en-US" sz="2200"/>
              <a:t>  </a:t>
            </a:r>
            <a:r>
              <a:rPr lang="sr-Latn-CS" altLang="en-US" sz="2200"/>
              <a:t>(32 – 36g/dl)</a:t>
            </a:r>
            <a:endParaRPr lang="en-US" altLang="en-US" sz="22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124" name="TextBox 4">
            <a:extLst>
              <a:ext uri="{FF2B5EF4-FFF2-40B4-BE49-F238E27FC236}">
                <a16:creationId xmlns:a16="http://schemas.microsoft.com/office/drawing/2014/main" xmlns="" id="{4DA8C30D-74D4-1B44-AA43-8FBB98FA1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828675"/>
            <a:ext cx="2133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4000"/>
              <a:t>Анемије</a:t>
            </a:r>
            <a:endParaRPr lang="en-US" altLang="en-US" sz="400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xmlns="" id="{2234345C-E030-EF41-962C-5023C790AF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p:transition advClick="0" advTm="31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xmlns="" id="{AC3A2CE0-831F-5649-BBF8-04C3428F5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/>
              <a:t>Анемије у старих особа</a:t>
            </a:r>
            <a:endParaRPr lang="en-US" altLang="en-US" sz="3600"/>
          </a:p>
        </p:txBody>
      </p:sp>
      <p:pic>
        <p:nvPicPr>
          <p:cNvPr id="39939" name="Picture 2">
            <a:extLst>
              <a:ext uri="{FF2B5EF4-FFF2-40B4-BE49-F238E27FC236}">
                <a16:creationId xmlns:a16="http://schemas.microsoft.com/office/drawing/2014/main" xmlns="" id="{6835BAE9-C78A-7941-A07A-5D5311DA0A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5875" y="1714500"/>
            <a:ext cx="6429375" cy="3929063"/>
          </a:xfr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xmlns="" id="{8A5C32E1-7168-5D4F-9DE4-9F514449F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549275"/>
            <a:ext cx="8229600" cy="1143000"/>
          </a:xfrm>
        </p:spPr>
        <p:txBody>
          <a:bodyPr/>
          <a:lstStyle/>
          <a:p>
            <a:r>
              <a:rPr lang="sr-Cyrl-CS" altLang="en-US" sz="3600"/>
              <a:t>Анемије у старих особа</a:t>
            </a:r>
            <a:endParaRPr lang="en-US" altLang="en-US" sz="3600"/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xmlns="" id="{5B6F13B6-10CB-0B43-B457-32FE02F16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195638"/>
          </a:xfrm>
        </p:spPr>
        <p:txBody>
          <a:bodyPr/>
          <a:lstStyle/>
          <a:p>
            <a:r>
              <a:rPr lang="x-none" altLang="en-US" sz="2800"/>
              <a:t>Дијагноза анемије према СЗО: </a:t>
            </a:r>
          </a:p>
          <a:p>
            <a:r>
              <a:rPr lang="x-none" altLang="en-US" sz="2800"/>
              <a:t>Hb</a:t>
            </a:r>
            <a:r>
              <a:rPr lang="en-US" altLang="en-US" sz="2800"/>
              <a:t>&lt;130</a:t>
            </a:r>
            <a:r>
              <a:rPr lang="x-none" altLang="en-US" sz="2800"/>
              <a:t>g/</a:t>
            </a:r>
            <a:r>
              <a:rPr lang="en-US" altLang="en-US" sz="2800"/>
              <a:t>l</a:t>
            </a:r>
            <a:r>
              <a:rPr lang="x-none" altLang="en-US" sz="2800"/>
              <a:t> мушкарци</a:t>
            </a:r>
          </a:p>
          <a:p>
            <a:r>
              <a:rPr lang="x-none" altLang="en-US" sz="2800"/>
              <a:t>Hb</a:t>
            </a:r>
            <a:r>
              <a:rPr lang="en-US" altLang="en-US" sz="2800"/>
              <a:t>&lt;</a:t>
            </a:r>
            <a:r>
              <a:rPr lang="x-none" altLang="en-US" sz="2800"/>
              <a:t>120 g/l жене</a:t>
            </a:r>
          </a:p>
          <a:p>
            <a:r>
              <a:rPr lang="x-none" altLang="en-US" sz="2800"/>
              <a:t>Тенденција да се критеријуми изједначе за анемију одраслих без обзира на старост</a:t>
            </a:r>
            <a:endParaRPr lang="en-US" altLang="en-US" sz="2800"/>
          </a:p>
          <a:p>
            <a:endParaRPr lang="en-US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xmlns="" id="{E6840823-06FF-BB4C-845A-ECB059235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600"/>
              <a:t>Анемије у старих особа</a:t>
            </a:r>
            <a:endParaRPr lang="en-US" altLang="en-US" sz="3600"/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xmlns="" id="{4F5B34BA-D953-E24F-BFA9-469BF7D1B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sz="2400"/>
              <a:t>Преваленца</a:t>
            </a:r>
            <a:endParaRPr lang="en-US" altLang="en-US" sz="2400"/>
          </a:p>
          <a:p>
            <a:pPr lvl="1" eaLnBrk="1" hangingPunct="1"/>
            <a:r>
              <a:rPr lang="en-US" altLang="en-US" sz="2400"/>
              <a:t>&gt;64 </a:t>
            </a:r>
            <a:r>
              <a:rPr lang="sr-Cyrl-CS" altLang="en-US" sz="2400"/>
              <a:t>година старости:</a:t>
            </a:r>
            <a:r>
              <a:rPr lang="en-US" altLang="en-US" sz="2400"/>
              <a:t> 11% (~1 % Hgb </a:t>
            </a:r>
            <a:r>
              <a:rPr lang="sr-Cyrl-CS" altLang="en-US" sz="2400"/>
              <a:t>испод </a:t>
            </a:r>
            <a:r>
              <a:rPr lang="en-US" altLang="en-US" sz="2400"/>
              <a:t>10</a:t>
            </a:r>
            <a:r>
              <a:rPr lang="sr-Cyrl-CS" altLang="en-US" sz="2400"/>
              <a:t>0г/л</a:t>
            </a:r>
            <a:r>
              <a:rPr lang="en-US" altLang="en-US" sz="2400"/>
              <a:t>)</a:t>
            </a:r>
            <a:endParaRPr lang="en-US" altLang="en-US" sz="2400">
              <a:solidFill>
                <a:schemeClr val="bg2"/>
              </a:solidFill>
            </a:endParaRPr>
          </a:p>
          <a:p>
            <a:pPr lvl="1" eaLnBrk="1" hangingPunct="1"/>
            <a:r>
              <a:rPr lang="en-US" altLang="en-US" sz="2400"/>
              <a:t>&gt;84 </a:t>
            </a:r>
            <a:r>
              <a:rPr lang="sr-Cyrl-CS" altLang="en-US" sz="2400"/>
              <a:t>година старости:</a:t>
            </a:r>
            <a:r>
              <a:rPr lang="en-US" altLang="en-US" sz="2400"/>
              <a:t> 20%</a:t>
            </a:r>
            <a:r>
              <a:rPr lang="sr-Cyrl-CS" altLang="en-US" sz="2400"/>
              <a:t> жена </a:t>
            </a:r>
            <a:r>
              <a:rPr lang="en-US" altLang="en-US" sz="2400"/>
              <a:t>/26% </a:t>
            </a:r>
            <a:r>
              <a:rPr lang="sr-Cyrl-CS" altLang="en-US" sz="2400"/>
              <a:t>мушкараца</a:t>
            </a:r>
            <a:r>
              <a:rPr lang="en-US" altLang="en-US" sz="2400">
                <a:solidFill>
                  <a:schemeClr val="bg2"/>
                </a:solidFill>
              </a:rPr>
              <a:t> </a:t>
            </a:r>
            <a:r>
              <a:rPr lang="sr-Cyrl-CS" altLang="en-US" sz="2400">
                <a:solidFill>
                  <a:schemeClr val="bg2"/>
                </a:solidFill>
              </a:rPr>
              <a:t>(</a:t>
            </a:r>
            <a:r>
              <a:rPr lang="en-US" altLang="en-US" sz="2400">
                <a:solidFill>
                  <a:schemeClr val="bg2"/>
                </a:solidFill>
              </a:rPr>
              <a:t>NHANES III </a:t>
            </a:r>
            <a:r>
              <a:rPr lang="sr-Cyrl-CS" altLang="en-US" sz="2400">
                <a:solidFill>
                  <a:schemeClr val="bg2"/>
                </a:solidFill>
              </a:rPr>
              <a:t>)</a:t>
            </a:r>
            <a:endParaRPr lang="en-US" altLang="en-US" sz="2400"/>
          </a:p>
          <a:p>
            <a:pPr eaLnBrk="1" hangingPunct="1"/>
            <a:r>
              <a:rPr lang="sr-Cyrl-CS" altLang="en-US" sz="2400"/>
              <a:t>Удружена са: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sr-Cyrl-CS" altLang="en-US" sz="2400"/>
              <a:t> смањеним квалитетом живота,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sr-Cyrl-CS" altLang="en-US" sz="2400"/>
              <a:t>немогућношћу обављања свакодневних активности,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sr-Cyrl-CS" altLang="en-US" sz="2400"/>
              <a:t>смањењем когнитивних функција,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sr-Cyrl-CS" altLang="en-US" sz="2400"/>
              <a:t>депресијом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sr-Cyrl-CS" altLang="en-US" sz="2400"/>
              <a:t>учесталијим смртним исходом</a:t>
            </a:r>
            <a:endParaRPr lang="en-US" altLang="en-US" sz="2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xmlns="" id="{411BDC88-86EA-6843-8D9A-A29334C79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200"/>
              <a:t>Етиологија анемије у старих особа</a:t>
            </a:r>
            <a:endParaRPr lang="en-US" altLang="en-US" sz="3200"/>
          </a:p>
        </p:txBody>
      </p:sp>
      <p:sp>
        <p:nvSpPr>
          <p:cNvPr id="43011" name="Text Placeholder 3">
            <a:extLst>
              <a:ext uri="{FF2B5EF4-FFF2-40B4-BE49-F238E27FC236}">
                <a16:creationId xmlns:a16="http://schemas.microsoft.com/office/drawing/2014/main" xmlns="" id="{4EA01029-E917-7A48-B525-8BB163D83C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en-US" altLang="en-US" u="sng">
                <a:solidFill>
                  <a:schemeClr val="bg2"/>
                </a:solidFill>
              </a:rPr>
              <a:t>NHANES III (1988-1994)</a:t>
            </a:r>
          </a:p>
        </p:txBody>
      </p:sp>
      <p:sp>
        <p:nvSpPr>
          <p:cNvPr id="43012" name="Content Placeholder 4">
            <a:extLst>
              <a:ext uri="{FF2B5EF4-FFF2-40B4-BE49-F238E27FC236}">
                <a16:creationId xmlns:a16="http://schemas.microsoft.com/office/drawing/2014/main" xmlns="" id="{81AE81D6-AE4B-AA40-8123-A21A418D23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1/3</a:t>
            </a:r>
            <a:r>
              <a:rPr lang="sr-Cyrl-CS" altLang="en-US"/>
              <a:t> нутритивне </a:t>
            </a:r>
            <a:r>
              <a:rPr lang="en-US" altLang="en-US"/>
              <a:t>(50% </a:t>
            </a:r>
            <a:r>
              <a:rPr lang="sr-Cyrl-CS" altLang="en-US"/>
              <a:t>од њих услед дефицита гвожђа)</a:t>
            </a:r>
            <a:endParaRPr lang="en-US" altLang="en-US"/>
          </a:p>
          <a:p>
            <a:pPr eaLnBrk="1" hangingPunct="1"/>
            <a:r>
              <a:rPr lang="en-US" altLang="en-US"/>
              <a:t>1/3 </a:t>
            </a:r>
            <a:r>
              <a:rPr lang="sr-Cyrl-CS" altLang="en-US"/>
              <a:t>у хроничним болестима</a:t>
            </a:r>
            <a:endParaRPr lang="en-US" altLang="en-US"/>
          </a:p>
          <a:p>
            <a:pPr eaLnBrk="1" hangingPunct="1"/>
            <a:r>
              <a:rPr lang="en-US" altLang="en-US"/>
              <a:t>1/3 </a:t>
            </a:r>
            <a:r>
              <a:rPr lang="sr-Cyrl-CS" altLang="en-US"/>
              <a:t>непознатог узрока</a:t>
            </a:r>
            <a:r>
              <a:rPr lang="en-US" altLang="en-US"/>
              <a:t> (</a:t>
            </a:r>
            <a:r>
              <a:rPr lang="sr-Cyrl-CS" altLang="en-US"/>
              <a:t>код </a:t>
            </a:r>
            <a:r>
              <a:rPr lang="en-US" altLang="en-US"/>
              <a:t>50% </a:t>
            </a:r>
            <a:r>
              <a:rPr lang="sr-Cyrl-CS" altLang="en-US"/>
              <a:t>се током година развије МДС)</a:t>
            </a:r>
            <a:endParaRPr lang="en-US" altLang="en-US"/>
          </a:p>
        </p:txBody>
      </p:sp>
      <p:sp>
        <p:nvSpPr>
          <p:cNvPr id="43013" name="Text Placeholder 5">
            <a:extLst>
              <a:ext uri="{FF2B5EF4-FFF2-40B4-BE49-F238E27FC236}">
                <a16:creationId xmlns:a16="http://schemas.microsoft.com/office/drawing/2014/main" xmlns="" id="{B617A7C3-4D44-9342-AB52-D1EEAECFA1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00563" y="1571625"/>
            <a:ext cx="4041775" cy="639763"/>
          </a:xfrm>
        </p:spPr>
        <p:txBody>
          <a:bodyPr/>
          <a:lstStyle/>
          <a:p>
            <a:pPr algn="ctr" eaLnBrk="1" hangingPunct="1"/>
            <a:r>
              <a:rPr lang="en-US" altLang="en-US" u="sng">
                <a:solidFill>
                  <a:schemeClr val="bg2"/>
                </a:solidFill>
              </a:rPr>
              <a:t>Stanford study (2006-2010)</a:t>
            </a:r>
          </a:p>
        </p:txBody>
      </p:sp>
      <p:sp>
        <p:nvSpPr>
          <p:cNvPr id="43014" name="Content Placeholder 6">
            <a:extLst>
              <a:ext uri="{FF2B5EF4-FFF2-40B4-BE49-F238E27FC236}">
                <a16:creationId xmlns:a16="http://schemas.microsoft.com/office/drawing/2014/main" xmlns="" id="{7B4B089D-4D9C-4E4C-B80F-7D7E5858FCE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35% </a:t>
            </a:r>
            <a:r>
              <a:rPr lang="sr-Cyrl-CS" altLang="en-US"/>
              <a:t>непознатог узрока</a:t>
            </a:r>
            <a:r>
              <a:rPr lang="en-US" altLang="en-US"/>
              <a:t> </a:t>
            </a:r>
          </a:p>
          <a:p>
            <a:pPr eaLnBrk="1" hangingPunct="1"/>
            <a:r>
              <a:rPr lang="en-US" altLang="en-US"/>
              <a:t>22% </a:t>
            </a:r>
            <a:r>
              <a:rPr lang="sr-Cyrl-CS" altLang="en-US"/>
              <a:t>МДС</a:t>
            </a:r>
            <a:endParaRPr lang="en-US" altLang="en-US"/>
          </a:p>
          <a:p>
            <a:pPr eaLnBrk="1" hangingPunct="1"/>
            <a:r>
              <a:rPr lang="en-US" altLang="en-US"/>
              <a:t>12% </a:t>
            </a:r>
            <a:r>
              <a:rPr lang="sr-Cyrl-CS" altLang="en-US"/>
              <a:t>дефицит гвожђа</a:t>
            </a:r>
            <a:endParaRPr lang="en-US" altLang="en-US"/>
          </a:p>
          <a:p>
            <a:pPr eaLnBrk="1" hangingPunct="1"/>
            <a:r>
              <a:rPr lang="en-US" altLang="en-US"/>
              <a:t>11% </a:t>
            </a:r>
            <a:r>
              <a:rPr lang="sr-Cyrl-CS" altLang="en-US"/>
              <a:t>хемиотерапија</a:t>
            </a:r>
            <a:endParaRPr lang="en-US" altLang="en-US"/>
          </a:p>
          <a:p>
            <a:pPr eaLnBrk="1" hangingPunct="1"/>
            <a:r>
              <a:rPr lang="en-US" altLang="en-US"/>
              <a:t>6% </a:t>
            </a:r>
            <a:r>
              <a:rPr lang="sr-Cyrl-CS" altLang="en-US"/>
              <a:t>системске болести</a:t>
            </a:r>
            <a:endParaRPr lang="en-US" altLang="en-US"/>
          </a:p>
          <a:p>
            <a:pPr eaLnBrk="1" hangingPunct="1"/>
            <a:r>
              <a:rPr lang="en-US" altLang="en-US"/>
              <a:t>4% </a:t>
            </a:r>
            <a:r>
              <a:rPr lang="sr-Cyrl-CS" altLang="en-US"/>
              <a:t>болести бубрега</a:t>
            </a:r>
            <a:endParaRPr lang="en-US" altLang="en-US"/>
          </a:p>
          <a:p>
            <a:pPr eaLnBrk="1" hangingPunct="1"/>
            <a:r>
              <a:rPr lang="en-US" altLang="en-US"/>
              <a:t>10% </a:t>
            </a:r>
            <a:r>
              <a:rPr lang="sr-Cyrl-CS" altLang="en-US"/>
              <a:t>остале</a:t>
            </a:r>
            <a:endParaRPr lang="en-US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6">
            <a:extLst>
              <a:ext uri="{FF2B5EF4-FFF2-40B4-BE49-F238E27FC236}">
                <a16:creationId xmlns:a16="http://schemas.microsoft.com/office/drawing/2014/main" xmlns="" id="{515148E5-A059-6A45-B2A4-221CE1C5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788" y="549275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/>
              <a:t>Етиологија анемије у старих особа</a:t>
            </a:r>
            <a:endParaRPr lang="en-US" altLang="en-US" sz="320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5E447C78-0893-1F4E-A2A9-04C9754BC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788" y="2060575"/>
            <a:ext cx="8229600" cy="3844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sr-Cyrl-CS" sz="2400" dirty="0"/>
              <a:t>Најчешће су последица више етиолошких фактора:</a:t>
            </a:r>
            <a:endParaRPr lang="en-US" sz="2400" dirty="0"/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CS" sz="2400" dirty="0">
                <a:ea typeface="+mn-ea"/>
              </a:rPr>
              <a:t>Поремећај апсорпције витамина </a:t>
            </a:r>
            <a:r>
              <a:rPr lang="en-US" sz="2400" dirty="0">
                <a:ea typeface="+mn-ea"/>
              </a:rPr>
              <a:t>B12 </a:t>
            </a:r>
            <a:r>
              <a:rPr lang="sr-Cyrl-CS" sz="2400" dirty="0">
                <a:ea typeface="+mn-ea"/>
              </a:rPr>
              <a:t>због атрофичног гастритиса, инфекције</a:t>
            </a:r>
            <a:r>
              <a:rPr lang="en-US" sz="2400" dirty="0">
                <a:ea typeface="+mn-ea"/>
              </a:rPr>
              <a:t> H pylori</a:t>
            </a:r>
            <a:r>
              <a:rPr lang="sr-Cyrl-CS" sz="2400" dirty="0">
                <a:ea typeface="+mn-ea"/>
              </a:rPr>
              <a:t>,</a:t>
            </a:r>
            <a:r>
              <a:rPr lang="en-US" sz="2400" dirty="0">
                <a:ea typeface="+mn-ea"/>
              </a:rPr>
              <a:t> </a:t>
            </a:r>
            <a:r>
              <a:rPr lang="sr-Cyrl-CS" sz="2400" dirty="0">
                <a:ea typeface="+mn-ea"/>
              </a:rPr>
              <a:t>примене инхибитора протонске пумпе</a:t>
            </a:r>
            <a:endParaRPr lang="en-US" sz="2400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CS" sz="2400" dirty="0">
                <a:ea typeface="+mn-ea"/>
              </a:rPr>
              <a:t>Само </a:t>
            </a:r>
            <a:r>
              <a:rPr lang="en-US" sz="2400" dirty="0">
                <a:ea typeface="+mn-ea"/>
              </a:rPr>
              <a:t> 4/26</a:t>
            </a:r>
            <a:r>
              <a:rPr lang="sr-Cyrl-CS" sz="2400" dirty="0">
                <a:ea typeface="+mn-ea"/>
              </a:rPr>
              <a:t> пацијената са дефицитом гвожђа су имали </a:t>
            </a:r>
            <a:r>
              <a:rPr lang="en-US" sz="2400" dirty="0"/>
              <a:t>MCV &lt; 80 </a:t>
            </a:r>
            <a:r>
              <a:rPr lang="sr-Cyrl-CS" sz="2400" dirty="0">
                <a:solidFill>
                  <a:schemeClr val="bg2"/>
                </a:solidFill>
              </a:rPr>
              <a:t>(</a:t>
            </a:r>
            <a:r>
              <a:rPr lang="en-US" sz="2400" dirty="0">
                <a:solidFill>
                  <a:schemeClr val="bg2"/>
                </a:solidFill>
                <a:ea typeface="+mn-ea"/>
              </a:rPr>
              <a:t>Stanford study</a:t>
            </a:r>
            <a:r>
              <a:rPr lang="sr-Cyrl-CS" sz="2400" dirty="0">
                <a:solidFill>
                  <a:schemeClr val="bg2"/>
                </a:solidFill>
                <a:ea typeface="+mn-ea"/>
              </a:rPr>
              <a:t>)</a:t>
            </a:r>
            <a:r>
              <a:rPr lang="en-US" sz="2400" dirty="0">
                <a:solidFill>
                  <a:schemeClr val="bg2"/>
                </a:solidFill>
                <a:ea typeface="+mn-ea"/>
              </a:rPr>
              <a:t> 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CS" sz="2400" dirty="0">
                <a:ea typeface="+mn-ea"/>
              </a:rPr>
              <a:t>Леукопенија, тромбоцитопенија и макроцитоза се најчешће виђају код МДС.</a:t>
            </a:r>
            <a:endParaRPr lang="en-US" sz="2400" dirty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xmlns="" id="{9FD6F250-9588-4547-9048-2954F6A5B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200"/>
              <a:t>Сидеропенијска анемија у старих особа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39BBA99-A99A-8D4D-89ED-94F6CAF22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+mn-ea"/>
              </a:rPr>
              <a:t>111 </a:t>
            </a:r>
            <a:r>
              <a:rPr lang="sr-Cyrl-CS" dirty="0">
                <a:ea typeface="+mn-ea"/>
              </a:rPr>
              <a:t>хоспитализованих пацијената старости</a:t>
            </a:r>
            <a:r>
              <a:rPr lang="en-US" dirty="0">
                <a:ea typeface="+mn-ea"/>
              </a:rPr>
              <a:t> &gt; 74 </a:t>
            </a:r>
            <a:r>
              <a:rPr lang="sr-Cyrl-CS" dirty="0">
                <a:ea typeface="+mn-ea"/>
              </a:rPr>
              <a:t>са анемијом услед дефицита гвожђа</a:t>
            </a: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+mn-ea"/>
              </a:rPr>
              <a:t>68%</a:t>
            </a:r>
            <a:r>
              <a:rPr lang="sr-Cyrl-CS" dirty="0">
                <a:ea typeface="+mn-ea"/>
              </a:rPr>
              <a:t> познат узрок, доказано крварење ендоскопски</a:t>
            </a: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+mn-ea"/>
              </a:rPr>
              <a:t>28% </a:t>
            </a:r>
            <a:r>
              <a:rPr lang="sr-Cyrl-CS" dirty="0">
                <a:ea typeface="+mn-ea"/>
              </a:rPr>
              <a:t>карцином колона</a:t>
            </a: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>
                <a:ea typeface="+mn-ea"/>
              </a:rPr>
              <a:t>5% </a:t>
            </a:r>
            <a:r>
              <a:rPr lang="sr-Cyrl-CS" dirty="0">
                <a:ea typeface="+mn-ea"/>
              </a:rPr>
              <a:t>урогенитални малигнитети </a:t>
            </a:r>
            <a:r>
              <a:rPr lang="en-US" dirty="0">
                <a:solidFill>
                  <a:schemeClr val="bg2"/>
                </a:solidFill>
              </a:rPr>
              <a:t>(</a:t>
            </a:r>
            <a:r>
              <a:rPr lang="en-US" dirty="0" err="1">
                <a:solidFill>
                  <a:schemeClr val="bg2"/>
                </a:solidFill>
              </a:rPr>
              <a:t>Gastroenetrol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Clin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Biol</a:t>
            </a:r>
            <a:r>
              <a:rPr lang="en-US" dirty="0">
                <a:solidFill>
                  <a:schemeClr val="bg2"/>
                </a:solidFill>
              </a:rPr>
              <a:t> 2007:31:169)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sr-Cyrl-CS" dirty="0"/>
              <a:t>Дијагноза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sr-Cyrl-CS" dirty="0">
                <a:ea typeface="+mn-ea"/>
              </a:rPr>
              <a:t>Феритин може да буде лажно повећан због малигнитета, па се предлаже виши </a:t>
            </a:r>
            <a:r>
              <a:rPr lang="en-US" dirty="0">
                <a:ea typeface="+mn-ea"/>
              </a:rPr>
              <a:t>cut-off (50)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marL="457200" lvl="1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xmlns="" id="{B311F932-5244-0844-B1D2-A80984811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488" y="98107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/>
              <a:t>A</a:t>
            </a:r>
            <a:r>
              <a:rPr lang="x-none" altLang="en-US" sz="3200"/>
              <a:t>немије у хроничним болестима код </a:t>
            </a:r>
            <a:r>
              <a:rPr lang="sr-Cyrl-CS" altLang="en-US" sz="3200"/>
              <a:t>старих особа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C1C0B9-2B11-D34C-A4DA-A0943FB36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2781300"/>
            <a:ext cx="8229600" cy="2476500"/>
          </a:xfrm>
        </p:spPr>
        <p:txBody>
          <a:bodyPr rtlCol="0">
            <a:normAutofit/>
          </a:bodyPr>
          <a:lstStyle/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x-none" dirty="0">
                <a:ea typeface="+mn-ea"/>
              </a:rPr>
              <a:t>20% анемије у хроничној инфламацији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x-none" dirty="0">
                <a:ea typeface="+mn-ea"/>
              </a:rPr>
              <a:t>8 % у бубрежној болести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x-none" dirty="0">
                <a:ea typeface="+mn-ea"/>
              </a:rPr>
              <a:t>5% удружена ова два стања</a:t>
            </a:r>
            <a:endParaRPr lang="en-US" dirty="0"/>
          </a:p>
          <a:p>
            <a:pPr marL="457200" lvl="1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marL="457200" lvl="1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xmlns="" id="{02F4BC3D-4AF7-E14E-9106-961475AEA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/>
              <a:t>A</a:t>
            </a:r>
            <a:r>
              <a:rPr lang="x-none" altLang="en-US" sz="3200"/>
              <a:t>немије у хроничним болестима код </a:t>
            </a:r>
            <a:r>
              <a:rPr lang="sr-Cyrl-CS" altLang="en-US" sz="3200"/>
              <a:t>старих особа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A2C2FA-B973-A244-A735-5A665AC3E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60575"/>
            <a:ext cx="8229600" cy="3529013"/>
          </a:xfrm>
        </p:spPr>
        <p:txBody>
          <a:bodyPr rtlCol="0">
            <a:normAutofit fontScale="77500" lnSpcReduction="20000"/>
          </a:bodyPr>
          <a:lstStyle/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dirty="0">
                <a:ea typeface="+mn-ea"/>
              </a:rPr>
              <a:t>Код хроничних запањенских процеса је повећана синтеза IL-6 (проинфламаторни)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dirty="0"/>
              <a:t>IL-6 стимулише синезу </a:t>
            </a:r>
            <a:r>
              <a:rPr lang="x-none" dirty="0">
                <a:solidFill>
                  <a:srgbClr val="002060"/>
                </a:solidFill>
              </a:rPr>
              <a:t>ХЕПЦИДИНА</a:t>
            </a:r>
            <a:r>
              <a:rPr lang="x-none" dirty="0"/>
              <a:t> у јетри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x-none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dirty="0">
                <a:solidFill>
                  <a:schemeClr val="accent6">
                    <a:lumMod val="75000"/>
                  </a:schemeClr>
                </a:solidFill>
              </a:rPr>
              <a:t>Функционални дефицит гвожђа </a:t>
            </a:r>
            <a:r>
              <a:rPr lang="x-none" dirty="0"/>
              <a:t>(смањена ресорпција гвожђа у ГИТ и инхибиција мобилизације депонованог гвожђе из макрофага)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x-none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dirty="0"/>
              <a:t>Компензаторно услед дефицита гвожђа,смањује се синтеза хепцидина што резултира да су анемије благе</a:t>
            </a:r>
          </a:p>
          <a:p>
            <a:pPr marL="457200" lvl="1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marL="457200" lvl="1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xmlns="" id="{3AE6946F-A5CD-1446-84AF-9A81236AB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/>
            <a:r>
              <a:rPr lang="x-none" altLang="en-US" sz="3200"/>
              <a:t>„Необјашњене анемије“ старих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890D118-7521-D049-A817-DB72B9B2D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2060575"/>
            <a:ext cx="8229600" cy="3455988"/>
          </a:xfrm>
        </p:spPr>
        <p:txBody>
          <a:bodyPr rtlCol="0">
            <a:noAutofit/>
          </a:bodyPr>
          <a:lstStyle/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sz="2200" dirty="0">
                <a:ea typeface="+mn-ea"/>
              </a:rPr>
              <a:t>Тзв. „Необјашњене анемије“ чине 24-46% анемија код старијих од 65 година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sz="2200" dirty="0">
                <a:ea typeface="+mn-ea"/>
              </a:rPr>
              <a:t>„</a:t>
            </a:r>
            <a:r>
              <a:rPr lang="en-US" sz="2200" i="1" dirty="0">
                <a:ea typeface="+mn-ea"/>
              </a:rPr>
              <a:t>A</a:t>
            </a:r>
            <a:r>
              <a:rPr lang="x-none" sz="2200" i="1" dirty="0">
                <a:ea typeface="+mn-ea"/>
              </a:rPr>
              <a:t>немија старих“, „сенилна анемија</a:t>
            </a:r>
            <a:r>
              <a:rPr lang="x-none" sz="2200" dirty="0">
                <a:ea typeface="+mn-ea"/>
              </a:rPr>
              <a:t>“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sz="2200" dirty="0">
                <a:ea typeface="+mn-ea"/>
              </a:rPr>
              <a:t>Могуће објашњење је однос еритропоетина и инфламаторних цитокина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x-none" sz="2200" dirty="0">
                <a:ea typeface="+mn-ea"/>
              </a:rPr>
              <a:t>ИНФЛАМАЦИЈА: релативни дефицит еритропоетина </a:t>
            </a:r>
          </a:p>
          <a:p>
            <a:pPr marL="971550" lvl="1" indent="-51435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x-none" sz="2200" dirty="0">
                <a:ea typeface="+mn-ea"/>
              </a:rPr>
              <a:t>проинфламаторни цитокини инхибирају синтезу еритропоетина</a:t>
            </a:r>
          </a:p>
          <a:p>
            <a:pPr marL="971550" lvl="1" indent="-51435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x-none" sz="2200" dirty="0"/>
              <a:t>Смањују осетљивост еритробласта на еритропоетин</a:t>
            </a:r>
          </a:p>
          <a:p>
            <a:pPr marL="457200" lvl="1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400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sz="2400" dirty="0">
              <a:ea typeface="+mn-ea"/>
            </a:endParaRPr>
          </a:p>
          <a:p>
            <a:pPr marL="457200" lvl="1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2400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sz="2400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xmlns="" id="{4B7D8847-B365-B44B-914C-A5A4EF636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r>
              <a:rPr lang="sr-Cyrl-CS" altLang="en-US" sz="3600"/>
              <a:t>Анемије у старих особа</a:t>
            </a:r>
            <a:endParaRPr lang="en-US" altLang="en-US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91CE5AF-CE86-6548-AA3F-885721D9A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2060575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x-none" sz="2400" b="1" dirty="0"/>
              <a:t>Клиничка слика</a:t>
            </a:r>
          </a:p>
          <a:p>
            <a:pPr>
              <a:defRPr/>
            </a:pPr>
            <a:r>
              <a:rPr lang="x-none" sz="2400" dirty="0"/>
              <a:t>Најчешће блага, 90% Hb 100-120g/l</a:t>
            </a:r>
          </a:p>
          <a:p>
            <a:pPr>
              <a:defRPr/>
            </a:pPr>
            <a:r>
              <a:rPr lang="x-none" sz="2400" dirty="0"/>
              <a:t>Али старији подносе теже него млађи због:</a:t>
            </a:r>
          </a:p>
          <a:p>
            <a:pPr marL="0" indent="0">
              <a:buFontTx/>
              <a:buNone/>
              <a:defRPr/>
            </a:pPr>
            <a:r>
              <a:rPr lang="x-none" sz="2400" dirty="0"/>
              <a:t>-одсуства компензаторне тахикардије (болест синусног чвора, лекови)</a:t>
            </a:r>
          </a:p>
          <a:p>
            <a:pPr marL="0" indent="0">
              <a:buFontTx/>
              <a:buNone/>
              <a:defRPr/>
            </a:pPr>
            <a:r>
              <a:rPr lang="x-none" sz="2400" dirty="0"/>
              <a:t>-пратеће болести</a:t>
            </a:r>
          </a:p>
          <a:p>
            <a:pPr marL="0" indent="0">
              <a:buFontTx/>
              <a:buNone/>
              <a:defRPr/>
            </a:pPr>
            <a:r>
              <a:rPr lang="x-none" sz="2400" dirty="0"/>
              <a:t>-лоша функција виталних органа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xmlns="" id="{072E98A5-47D9-3B48-8F18-FA567A7F2B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42938" y="2357438"/>
            <a:ext cx="7459662" cy="4259262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marL="609600" indent="-609600">
              <a:lnSpc>
                <a:spcPct val="160000"/>
              </a:lnSpc>
              <a:buFontTx/>
              <a:buNone/>
            </a:pPr>
            <a:endParaRPr lang="en-GB" altLang="en-US" sz="2400"/>
          </a:p>
          <a:p>
            <a:pPr marL="609600" indent="-609600">
              <a:lnSpc>
                <a:spcPct val="60000"/>
              </a:lnSpc>
              <a:buFontTx/>
              <a:buNone/>
            </a:pPr>
            <a:endParaRPr lang="hr-HR" altLang="en-US" sz="2800"/>
          </a:p>
        </p:txBody>
      </p:sp>
      <p:sp>
        <p:nvSpPr>
          <p:cNvPr id="7171" name="TextBox 3">
            <a:extLst>
              <a:ext uri="{FF2B5EF4-FFF2-40B4-BE49-F238E27FC236}">
                <a16:creationId xmlns:a16="http://schemas.microsoft.com/office/drawing/2014/main" xmlns="" id="{DE9DD082-BC8B-FF4E-AA13-F2E86DAE9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981075"/>
            <a:ext cx="8120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/>
              <a:t>Патофизиолошка класификација анемија</a:t>
            </a:r>
            <a:endParaRPr lang="en-US" altLang="en-US"/>
          </a:p>
        </p:txBody>
      </p:sp>
      <p:sp>
        <p:nvSpPr>
          <p:cNvPr id="7172" name="TextBox 5">
            <a:extLst>
              <a:ext uri="{FF2B5EF4-FFF2-40B4-BE49-F238E27FC236}">
                <a16:creationId xmlns:a16="http://schemas.microsoft.com/office/drawing/2014/main" xmlns="" id="{F5FD2D47-8B60-1343-BCBC-451011A29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916113"/>
            <a:ext cx="6859588" cy="28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lang="sr-Cyrl-CS" altLang="en-US" sz="2800"/>
              <a:t>      </a:t>
            </a:r>
            <a:r>
              <a:rPr lang="hr-HR" altLang="en-US" sz="2800"/>
              <a:t>Анемија настаје као последица: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§"/>
            </a:pPr>
            <a:r>
              <a:rPr lang="hr-HR" altLang="en-US" sz="2800"/>
              <a:t>Поремећене продукције еритроцита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§"/>
            </a:pPr>
            <a:r>
              <a:rPr lang="hr-HR" altLang="en-US" sz="2800"/>
              <a:t>Повећане деструкције еритроцита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  <a:buSzPct val="95000"/>
              <a:buFont typeface="Wingdings" pitchFamily="2" charset="2"/>
              <a:buChar char="§"/>
            </a:pPr>
            <a:r>
              <a:rPr lang="hr-HR" altLang="en-US" sz="2800"/>
              <a:t>Губитка крви</a:t>
            </a:r>
            <a:endParaRPr lang="en-GB" altLang="en-US" sz="2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xmlns="" id="{86E9EB23-178F-4D4F-9911-94CE7616F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r>
              <a:rPr lang="sr-Cyrl-CS" altLang="en-US" sz="3600"/>
              <a:t>Анемије у старих особа</a:t>
            </a:r>
            <a:endParaRPr lang="en-US" altLang="en-US" sz="36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7EE33CD-78E3-734C-8A61-837CD7FAE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2060575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x-none" sz="2400" b="1" dirty="0"/>
              <a:t>Клиничка слика</a:t>
            </a:r>
          </a:p>
          <a:p>
            <a:pPr>
              <a:defRPr/>
            </a:pPr>
            <a:r>
              <a:rPr lang="x-none" sz="2400" dirty="0"/>
              <a:t>Најчешће маскирана сликом:</a:t>
            </a:r>
          </a:p>
          <a:p>
            <a:pPr marL="0" indent="0">
              <a:buFontTx/>
              <a:buNone/>
              <a:defRPr/>
            </a:pPr>
            <a:r>
              <a:rPr lang="x-none" sz="2400" dirty="0"/>
              <a:t>-хипоксије органа ( менталнии неуролошки поремећаји,срчана слабост)</a:t>
            </a:r>
          </a:p>
          <a:p>
            <a:pPr marL="0" indent="0">
              <a:buFontTx/>
              <a:buNone/>
              <a:defRPr/>
            </a:pPr>
            <a:r>
              <a:rPr lang="x-none" sz="2400" dirty="0"/>
              <a:t>-болестима ГИТ које су узрок анемије (атрофични гастритис)</a:t>
            </a:r>
          </a:p>
          <a:p>
            <a:pPr marL="0" indent="0">
              <a:buFontTx/>
              <a:buNone/>
              <a:defRPr/>
            </a:pPr>
            <a:r>
              <a:rPr lang="x-none" sz="2400" dirty="0"/>
              <a:t>-крварења (карциноми, дивертикули, улкусна болест)</a:t>
            </a:r>
          </a:p>
          <a:p>
            <a:pPr marL="0" indent="0">
              <a:buFontTx/>
              <a:buNone/>
              <a:defRPr/>
            </a:pPr>
            <a:r>
              <a:rPr lang="x-none" sz="2400" dirty="0"/>
              <a:t>Најчешћи симптом је </a:t>
            </a:r>
            <a:r>
              <a:rPr lang="x-none" sz="2400" dirty="0">
                <a:solidFill>
                  <a:srgbClr val="002060"/>
                </a:solidFill>
              </a:rPr>
              <a:t>УМОР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xmlns="" id="{63BF6FBB-9FFB-6F41-9BB2-A8D2BC50E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23850" y="457200"/>
            <a:ext cx="8229600" cy="1143000"/>
          </a:xfrm>
        </p:spPr>
        <p:txBody>
          <a:bodyPr/>
          <a:lstStyle/>
          <a:p>
            <a:r>
              <a:rPr lang="x-none" altLang="en-US" sz="3600"/>
              <a:t>Терапија</a:t>
            </a:r>
            <a:endParaRPr lang="en-US" altLang="en-US" sz="3600"/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xmlns="" id="{1BCBD963-855E-B14B-9C4D-80D2CE0ED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989138"/>
            <a:ext cx="8229600" cy="3556000"/>
          </a:xfrm>
        </p:spPr>
        <p:txBody>
          <a:bodyPr/>
          <a:lstStyle/>
          <a:p>
            <a:r>
              <a:rPr lang="x-none" altLang="en-US" sz="2400"/>
              <a:t>Исти принципи као и код других пацијената са анемијом</a:t>
            </a:r>
          </a:p>
          <a:p>
            <a:r>
              <a:rPr lang="x-none" altLang="en-US" sz="2400" b="1">
                <a:solidFill>
                  <a:srgbClr val="002060"/>
                </a:solidFill>
              </a:rPr>
              <a:t>Етиолошко лечење </a:t>
            </a:r>
            <a:r>
              <a:rPr lang="x-none" altLang="en-US" sz="2400"/>
              <a:t>код старих је отежано</a:t>
            </a:r>
          </a:p>
          <a:p>
            <a:r>
              <a:rPr lang="x-none" altLang="en-US" sz="2400"/>
              <a:t>Ерадикација H. Pylori (ради превенције улкусне болести, Cа желуца и MALT лимфома)</a:t>
            </a:r>
          </a:p>
          <a:p>
            <a:r>
              <a:rPr lang="x-none" altLang="en-US" sz="2400"/>
              <a:t>Побољшање анемије се постиже код малог броја старих јер је инфекција углавном дуготрајна и довела је до атрофичног гастритиса</a:t>
            </a:r>
          </a:p>
          <a:p>
            <a:endParaRPr lang="x-none" altLang="en-US" sz="2400"/>
          </a:p>
          <a:p>
            <a:endParaRPr lang="x-none" altLang="en-US" sz="2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xmlns="" id="{3E5263D3-9D37-4340-A493-FEF4A25E7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975" y="333375"/>
            <a:ext cx="8229600" cy="1143000"/>
          </a:xfrm>
        </p:spPr>
        <p:txBody>
          <a:bodyPr/>
          <a:lstStyle/>
          <a:p>
            <a:r>
              <a:rPr lang="x-none" altLang="en-US" sz="3600"/>
              <a:t>Терапија</a:t>
            </a:r>
            <a:endParaRPr lang="en-US" altLang="en-US" sz="3600"/>
          </a:p>
        </p:txBody>
      </p:sp>
      <p:sp>
        <p:nvSpPr>
          <p:cNvPr id="56323" name="Content Placeholder 2">
            <a:extLst>
              <a:ext uri="{FF2B5EF4-FFF2-40B4-BE49-F238E27FC236}">
                <a16:creationId xmlns:a16="http://schemas.microsoft.com/office/drawing/2014/main" xmlns="" id="{70A6869B-6852-E64A-9731-5E1B2011D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65650"/>
          </a:xfrm>
        </p:spPr>
        <p:txBody>
          <a:bodyPr/>
          <a:lstStyle/>
          <a:p>
            <a:r>
              <a:rPr lang="x-none" altLang="en-US" sz="2400" b="1"/>
              <a:t>Супституциона терапија </a:t>
            </a:r>
            <a:r>
              <a:rPr lang="x-none" altLang="en-US" sz="2400"/>
              <a:t>jе комбинована  (због комбинованог дефицита) </a:t>
            </a:r>
          </a:p>
          <a:p>
            <a:r>
              <a:rPr lang="x-none" altLang="en-US" sz="2400"/>
              <a:t>опоравак је спор</a:t>
            </a:r>
          </a:p>
          <a:p>
            <a:r>
              <a:rPr lang="x-none" altLang="en-US" sz="2400" b="1"/>
              <a:t>Еритропоетин </a:t>
            </a:r>
            <a:r>
              <a:rPr lang="x-none" altLang="en-US" sz="2400"/>
              <a:t>(код BI) </a:t>
            </a:r>
          </a:p>
          <a:p>
            <a:r>
              <a:rPr lang="x-none" altLang="en-US" sz="2400" b="1"/>
              <a:t>Трансфузије еритроцита</a:t>
            </a:r>
          </a:p>
          <a:p>
            <a:r>
              <a:rPr lang="x-none" altLang="en-US" sz="2400"/>
              <a:t>Апсолутна индикација:Hb </a:t>
            </a:r>
            <a:r>
              <a:rPr lang="en-US" altLang="en-US" sz="2400"/>
              <a:t>&lt;59g/l</a:t>
            </a:r>
            <a:r>
              <a:rPr lang="x-none" altLang="en-US" sz="2400"/>
              <a:t> у свим старосним категоријама болесника</a:t>
            </a:r>
            <a:endParaRPr lang="en-US" altLang="en-US" sz="2400"/>
          </a:p>
          <a:p>
            <a:r>
              <a:rPr lang="x-none" altLang="en-US" sz="2400"/>
              <a:t>Релативна индикација :Hb </a:t>
            </a:r>
            <a:r>
              <a:rPr lang="en-US" altLang="en-US" sz="2400"/>
              <a:t>&lt; 60-79g/l</a:t>
            </a:r>
            <a:r>
              <a:rPr lang="x-none" altLang="en-US" sz="2400"/>
              <a:t> </a:t>
            </a:r>
          </a:p>
          <a:p>
            <a:r>
              <a:rPr lang="x-none" altLang="en-US" sz="2400"/>
              <a:t>Због лошег подношења анемије и лошије функције виталних органа лакше се одлучујемо  за за тансфузиону терапију код старих особа!</a:t>
            </a:r>
          </a:p>
          <a:p>
            <a:endParaRPr lang="x-none" altLang="en-US" sz="2000"/>
          </a:p>
          <a:p>
            <a:endParaRPr lang="x-none" altLang="en-US" sz="20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xmlns="" id="{5247B5F3-B329-4146-A4DE-A51DAD41A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928688"/>
          </a:xfrm>
        </p:spPr>
        <p:txBody>
          <a:bodyPr/>
          <a:lstStyle/>
          <a:p>
            <a:r>
              <a:rPr lang="sr-Cyrl-CS" altLang="en-US" sz="2800"/>
              <a:t>Матична ћелија хематопоезе и старење</a:t>
            </a:r>
            <a:endParaRPr lang="en-US" altLang="en-US" sz="2800"/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xmlns="" id="{E0F25081-2153-A149-95A9-D7F8FDB6C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3" y="714375"/>
            <a:ext cx="6215062" cy="5929313"/>
          </a:xfrm>
        </p:spPr>
        <p:txBody>
          <a:bodyPr/>
          <a:lstStyle/>
          <a:p>
            <a:r>
              <a:rPr lang="sr-Cyrl-CS" altLang="en-US" sz="2000"/>
              <a:t>Матична ћелија хематопоезе производи преко 4х1015 еритроцита, лимфоцита и мијелоидних ћелија током живота</a:t>
            </a:r>
          </a:p>
          <a:p>
            <a:r>
              <a:rPr lang="sr-Cyrl-CS" altLang="en-US" sz="2000"/>
              <a:t>Једна матична ћелија хематопоезе може да обнови цео хематопоетски систем код озраченог миша</a:t>
            </a:r>
          </a:p>
          <a:p>
            <a:r>
              <a:rPr lang="sr-Cyrl-CS" altLang="en-US" sz="2000"/>
              <a:t>Плурипотенте стем ћелије се размножавају, диференцирају и самообнављају</a:t>
            </a:r>
          </a:p>
          <a:p>
            <a:r>
              <a:rPr lang="sr-Cyrl-CS" altLang="en-US" sz="2000"/>
              <a:t>Током живота број матичних ћелија се повећава али се са старењем мења њихова функција: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000"/>
              <a:t>Накнадна исцрпљеност (смањење функционалне способности и хематопоезног капацитета)</a:t>
            </a:r>
          </a:p>
          <a:p>
            <a:pPr>
              <a:buFont typeface="Wingdings" pitchFamily="2" charset="2"/>
              <a:buChar char="Ø"/>
            </a:pPr>
            <a:r>
              <a:rPr lang="ru-RU" altLang="en-US" sz="2000"/>
              <a:t>Поремећај у пролиферацији  (повећана учесталост мијелопролиферативних болести са старењем)</a:t>
            </a:r>
          </a:p>
          <a:p>
            <a:pPr>
              <a:buFont typeface="Wingdings" pitchFamily="2" charset="2"/>
              <a:buChar char="Ø"/>
            </a:pPr>
            <a:r>
              <a:rPr lang="ru-RU" altLang="en-US" sz="2000"/>
              <a:t>Поремећај у самообнављању (смањење)</a:t>
            </a:r>
          </a:p>
          <a:p>
            <a:endParaRPr lang="sr-Cyrl-CS" altLang="en-US" sz="2200"/>
          </a:p>
        </p:txBody>
      </p:sp>
      <p:pic>
        <p:nvPicPr>
          <p:cNvPr id="57348" name="Picture 4">
            <a:extLst>
              <a:ext uri="{FF2B5EF4-FFF2-40B4-BE49-F238E27FC236}">
                <a16:creationId xmlns:a16="http://schemas.microsoft.com/office/drawing/2014/main" xmlns="" id="{C6AAF500-6F8F-2A43-84CD-29B6C56A1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071563"/>
            <a:ext cx="221456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>
            <a:extLst>
              <a:ext uri="{FF2B5EF4-FFF2-40B4-BE49-F238E27FC236}">
                <a16:creationId xmlns:a16="http://schemas.microsoft.com/office/drawing/2014/main" xmlns="" id="{1C5789D2-8BDE-8346-9BDE-C64417DAF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214688"/>
            <a:ext cx="2071687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xmlns="" id="{8D7BD439-CBF0-7140-A1F1-0353D4DAA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/>
              <a:t>Мијелодисплазни синдром (МДС)</a:t>
            </a:r>
            <a:endParaRPr lang="en-US" altLang="en-US" sz="3600"/>
          </a:p>
        </p:txBody>
      </p:sp>
      <p:sp>
        <p:nvSpPr>
          <p:cNvPr id="58371" name="Content Placeholder 2">
            <a:extLst>
              <a:ext uri="{FF2B5EF4-FFF2-40B4-BE49-F238E27FC236}">
                <a16:creationId xmlns:a16="http://schemas.microsoft.com/office/drawing/2014/main" xmlns="" id="{ED166982-B198-3545-9261-A7C2DAF82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0188"/>
            <a:ext cx="6115050" cy="4525962"/>
          </a:xfrm>
        </p:spPr>
        <p:txBody>
          <a:bodyPr/>
          <a:lstStyle/>
          <a:p>
            <a:r>
              <a:rPr lang="sr-Cyrl-CS" altLang="en-US" sz="2200"/>
              <a:t>Малигна болест, тзв “прелеукемија”</a:t>
            </a:r>
          </a:p>
          <a:p>
            <a:r>
              <a:rPr lang="sr-Cyrl-CS" altLang="en-US" sz="2200"/>
              <a:t>Хетерогена група блиско повезаних клоналних поремећаја</a:t>
            </a:r>
          </a:p>
          <a:p>
            <a:r>
              <a:rPr lang="sr-Cyrl-CS" altLang="en-US" sz="2200"/>
              <a:t>Хиперцелуларна или  хипоцелуларна костна срж са поремећајем у морфологији и сазревању ћелија</a:t>
            </a:r>
          </a:p>
          <a:p>
            <a:r>
              <a:rPr lang="sr-Cyrl-CS" altLang="en-US" sz="2200"/>
              <a:t>Цитопенија у периферној крви услед неефикасне производње крвних ћелија</a:t>
            </a:r>
          </a:p>
          <a:p>
            <a:r>
              <a:rPr lang="sr-Cyrl-CS" altLang="en-US" sz="2200"/>
              <a:t>Све 3 ћелијске линије су захваћене: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еритроцитна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гранулоцитна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мегакариоцита</a:t>
            </a:r>
            <a:endParaRPr lang="en-US" altLang="en-US" sz="2200"/>
          </a:p>
        </p:txBody>
      </p:sp>
      <p:pic>
        <p:nvPicPr>
          <p:cNvPr id="58372" name="Picture 4">
            <a:extLst>
              <a:ext uri="{FF2B5EF4-FFF2-40B4-BE49-F238E27FC236}">
                <a16:creationId xmlns:a16="http://schemas.microsoft.com/office/drawing/2014/main" xmlns="" id="{9B293370-141B-BB44-A8AE-9F220BA6D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428750"/>
            <a:ext cx="2928938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xmlns="" id="{73CA14BD-EE5B-C844-A2F3-40CAB59B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/>
              <a:t>Мијелодисплазни синдром (МДС)</a:t>
            </a:r>
            <a:endParaRPr lang="en-US" altLang="en-US" sz="3200"/>
          </a:p>
        </p:txBody>
      </p:sp>
      <p:sp>
        <p:nvSpPr>
          <p:cNvPr id="59395" name="Content Placeholder 2">
            <a:extLst>
              <a:ext uri="{FF2B5EF4-FFF2-40B4-BE49-F238E27FC236}">
                <a16:creationId xmlns:a16="http://schemas.microsoft.com/office/drawing/2014/main" xmlns="" id="{32D58418-3858-024F-A7D8-2E1C872E1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429250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sr-Cyrl-CS" altLang="en-US" sz="2200"/>
              <a:t>Примарни</a:t>
            </a:r>
          </a:p>
          <a:p>
            <a:pPr marL="457200" indent="-457200">
              <a:buFontTx/>
              <a:buAutoNum type="arabicPeriod"/>
            </a:pPr>
            <a:r>
              <a:rPr lang="sr-Cyrl-CS" altLang="en-US" sz="2200"/>
              <a:t>Секундарни-компликација агресивног лечења других врста малигнитета (зрачење,алкилујућа средства, инхибитори топоизомеразе </a:t>
            </a:r>
            <a:r>
              <a:rPr lang="sr-Latn-CS" altLang="en-US" sz="2200"/>
              <a:t>II,</a:t>
            </a:r>
            <a:r>
              <a:rPr lang="sr-Cyrl-CS" altLang="en-US" sz="2200"/>
              <a:t> претретирани пацијенти након трансплантације матичне ћелије хематопоезе)</a:t>
            </a:r>
          </a:p>
          <a:p>
            <a:pPr marL="457200" indent="-457200"/>
            <a:r>
              <a:rPr lang="sr-Cyrl-CS" altLang="en-US" sz="2200"/>
              <a:t>Иницијално оштећење матичне ћелије хематопоезе настаје услед: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sr-Cyrl-CS" altLang="en-US" sz="2200"/>
              <a:t>примене хемиотерапије,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sr-Cyrl-CS" altLang="en-US" sz="2200"/>
              <a:t>излагања радијацији,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sr-Cyrl-CS" altLang="en-US" sz="2200"/>
              <a:t>услед вирусне инфекције,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sr-Cyrl-CS" altLang="en-US" sz="2200"/>
              <a:t>хемијских токсина (професионално-бензол, амонијак),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sr-Cyrl-CS" altLang="en-US" sz="2200"/>
              <a:t>генетске предиспозиције</a:t>
            </a:r>
          </a:p>
          <a:p>
            <a:pPr marL="457200" indent="-457200"/>
            <a:r>
              <a:rPr lang="sr-Cyrl-CS" altLang="en-US" sz="2200"/>
              <a:t> Малигни клон преовађује у коштаној сржи, потискујући здраве матичне ћелије</a:t>
            </a:r>
          </a:p>
          <a:p>
            <a:pPr marL="457200" indent="-457200">
              <a:buFontTx/>
              <a:buNone/>
            </a:pPr>
            <a:endParaRPr lang="sr-Cyrl-CS" altLang="en-US" sz="2200"/>
          </a:p>
          <a:p>
            <a:pPr marL="457200" indent="-457200"/>
            <a:endParaRPr lang="en-US" altLang="en-US" sz="22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xmlns="" id="{C8EDA116-9294-1747-8F41-CE4118681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5750"/>
            <a:ext cx="8229600" cy="1143000"/>
          </a:xfrm>
        </p:spPr>
        <p:txBody>
          <a:bodyPr/>
          <a:lstStyle/>
          <a:p>
            <a:r>
              <a:rPr lang="sr-Cyrl-CS" altLang="en-US" sz="3600"/>
              <a:t>Класификација МДС</a:t>
            </a:r>
            <a:endParaRPr lang="en-US" altLang="en-US" sz="3600"/>
          </a:p>
        </p:txBody>
      </p:sp>
      <p:sp>
        <p:nvSpPr>
          <p:cNvPr id="60419" name="Content Placeholder 2">
            <a:extLst>
              <a:ext uri="{FF2B5EF4-FFF2-40B4-BE49-F238E27FC236}">
                <a16:creationId xmlns:a16="http://schemas.microsoft.com/office/drawing/2014/main" xmlns="" id="{EDA2EEC6-34A1-2444-A48F-F95BE274D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71625"/>
            <a:ext cx="4572000" cy="4525963"/>
          </a:xfrm>
        </p:spPr>
        <p:txBody>
          <a:bodyPr/>
          <a:lstStyle/>
          <a:p>
            <a:pPr>
              <a:buFontTx/>
              <a:buNone/>
            </a:pPr>
            <a:r>
              <a:rPr lang="sr-Latn-CS" altLang="en-US"/>
              <a:t> </a:t>
            </a:r>
            <a:endParaRPr lang="en-US" altLang="en-US" sz="220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3D4C892F-D9BC-BE4F-90B2-9C7275799154}"/>
              </a:ext>
            </a:extLst>
          </p:cNvPr>
          <p:cNvGraphicFramePr>
            <a:graphicFrameLocks noGrp="1"/>
          </p:cNvGraphicFramePr>
          <p:nvPr/>
        </p:nvGraphicFramePr>
        <p:xfrm>
          <a:off x="357188" y="1500188"/>
          <a:ext cx="3786187" cy="2962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1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920">
                <a:tc>
                  <a:txBody>
                    <a:bodyPr/>
                    <a:lstStyle/>
                    <a:p>
                      <a:r>
                        <a:rPr lang="sr-Latn-CS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FAB</a:t>
                      </a:r>
                      <a:endParaRPr lang="en-US" sz="1800" dirty="0"/>
                    </a:p>
                  </a:txBody>
                  <a:tcPr marL="91439" marR="91439" marT="45730" marB="4573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32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Refractory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Anaemia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(RA)</a:t>
                      </a:r>
                      <a:endParaRPr lang="en-US" sz="2000" dirty="0"/>
                    </a:p>
                  </a:txBody>
                  <a:tcPr marL="91439" marR="91439" marT="45730" marB="4573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32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 with ring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sideroblasts</a:t>
                      </a:r>
                      <a:endParaRPr lang="en-US" sz="2000" dirty="0"/>
                    </a:p>
                  </a:txBody>
                  <a:tcPr marL="91439" marR="91439" marT="45730" marB="4573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119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 with excess of blasts (RAEB)</a:t>
                      </a:r>
                      <a:endParaRPr lang="en-US" sz="2000" dirty="0"/>
                    </a:p>
                  </a:txBody>
                  <a:tcPr marL="91439" marR="91439" marT="45730" marB="4573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0119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Chronic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myelomonocytic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leukaemia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(CMML)</a:t>
                      </a:r>
                      <a:endParaRPr lang="en-US" sz="2000" dirty="0"/>
                    </a:p>
                  </a:txBody>
                  <a:tcPr marL="91439" marR="91439" marT="45730" marB="4573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32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RAEB “in transformation”</a:t>
                      </a:r>
                      <a:endParaRPr lang="en-US" sz="2000" dirty="0"/>
                    </a:p>
                  </a:txBody>
                  <a:tcPr marL="91439" marR="91439" marT="45730" marB="4573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0D23467F-1CD0-F64B-97A5-DA37BE0BB5E8}"/>
              </a:ext>
            </a:extLst>
          </p:cNvPr>
          <p:cNvGraphicFramePr>
            <a:graphicFrameLocks noGrp="1"/>
          </p:cNvGraphicFramePr>
          <p:nvPr/>
        </p:nvGraphicFramePr>
        <p:xfrm>
          <a:off x="4714875" y="1428750"/>
          <a:ext cx="4214813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WHO</a:t>
                      </a:r>
                      <a:endParaRPr lang="en-US" sz="2000" dirty="0"/>
                    </a:p>
                  </a:txBody>
                  <a:tcPr marL="91438" marR="9143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RA</a:t>
                      </a:r>
                      <a:endParaRPr lang="sr-Latn-CS" sz="2000" dirty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Refractory </a:t>
                      </a:r>
                      <a:r>
                        <a:rPr lang="en-US" sz="2000" dirty="0" err="1"/>
                        <a:t>cytopenia</a:t>
                      </a:r>
                      <a:r>
                        <a:rPr lang="en-US" sz="2000" dirty="0"/>
                        <a:t> with </a:t>
                      </a:r>
                      <a:r>
                        <a:rPr lang="en-US" sz="2000" dirty="0" err="1"/>
                        <a:t>multilineage</a:t>
                      </a:r>
                      <a:r>
                        <a:rPr lang="en-US" sz="2000" dirty="0"/>
                        <a:t> dysplasia</a:t>
                      </a:r>
                      <a:endParaRPr lang="sr-Latn-CS" sz="2000" dirty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MDS–unclassified</a:t>
                      </a:r>
                      <a:endParaRPr lang="sr-Latn-CS" sz="2000" dirty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MDS with isolated del (5q)</a:t>
                      </a:r>
                    </a:p>
                  </a:txBody>
                  <a:tcPr marL="91438" marR="9143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RARS</a:t>
                      </a:r>
                      <a:endParaRPr lang="sr-Latn-CS" sz="2000" dirty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Refractory </a:t>
                      </a:r>
                      <a:r>
                        <a:rPr lang="en-US" sz="2000" dirty="0" err="1"/>
                        <a:t>cytopenias</a:t>
                      </a:r>
                      <a:r>
                        <a:rPr lang="en-US" sz="2000" dirty="0"/>
                        <a:t> with </a:t>
                      </a:r>
                      <a:r>
                        <a:rPr lang="en-US" sz="2000" dirty="0" err="1"/>
                        <a:t>multilineage</a:t>
                      </a:r>
                      <a:r>
                        <a:rPr lang="en-US" sz="2000" dirty="0"/>
                        <a:t> dysplasia and ringed </a:t>
                      </a:r>
                      <a:r>
                        <a:rPr lang="en-US" sz="2000" dirty="0" err="1"/>
                        <a:t>sideroblasts</a:t>
                      </a:r>
                      <a:endParaRPr lang="en-US" sz="2000" dirty="0"/>
                    </a:p>
                  </a:txBody>
                  <a:tcPr marL="91438" marR="9143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RAEB-1 (5-9% blasts)</a:t>
                      </a:r>
                      <a:endParaRPr lang="sr-Latn-CS" sz="2000" dirty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000" dirty="0"/>
                        <a:t>RAEB-2 (10-19% blasts)</a:t>
                      </a:r>
                    </a:p>
                  </a:txBody>
                  <a:tcPr marL="91438" marR="9143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Acute myeloid leukemia (&gt;20% blasts)	</a:t>
                      </a:r>
                    </a:p>
                  </a:txBody>
                  <a:tcPr marL="91438" marR="91438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>
            <a:extLst>
              <a:ext uri="{FF2B5EF4-FFF2-40B4-BE49-F238E27FC236}">
                <a16:creationId xmlns:a16="http://schemas.microsoft.com/office/drawing/2014/main" xmlns="" id="{3D4A3C87-09D0-9F4B-9A32-A5FC5D9CB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6425"/>
            <a:ext cx="8075613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Content Placeholder 3">
            <a:extLst>
              <a:ext uri="{FF2B5EF4-FFF2-40B4-BE49-F238E27FC236}">
                <a16:creationId xmlns:a16="http://schemas.microsoft.com/office/drawing/2014/main" xmlns="" id="{A244295A-DA35-3B4C-874B-F3BBE99739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276475"/>
            <a:ext cx="8075613" cy="3744913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:a16="http://schemas.microsoft.com/office/drawing/2014/main" xmlns="" id="{265492B0-51EB-C84A-AA15-6570008CA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/>
              <a:t>Клиничка слика МДС</a:t>
            </a:r>
            <a:endParaRPr lang="en-US" altLang="en-US" sz="3600"/>
          </a:p>
        </p:txBody>
      </p:sp>
      <p:sp>
        <p:nvSpPr>
          <p:cNvPr id="64515" name="Content Placeholder 2">
            <a:extLst>
              <a:ext uri="{FF2B5EF4-FFF2-40B4-BE49-F238E27FC236}">
                <a16:creationId xmlns:a16="http://schemas.microsoft.com/office/drawing/2014/main" xmlns="" id="{C3FEDCA2-0CA1-5A49-A118-7217BAB1D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sz="2400"/>
              <a:t>Клиничке манифестације услед анемије, гранулоцитопеније, тромбоцитопеније</a:t>
            </a:r>
          </a:p>
          <a:p>
            <a:r>
              <a:rPr lang="sr-Cyrl-CS" altLang="en-US" sz="2400"/>
              <a:t>Честа крварења због тромбоцитопеније и поремећаја функције тромбоцита: 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400"/>
              <a:t>петехије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400"/>
              <a:t>Екхимозе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400"/>
              <a:t>Епистакиса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400"/>
              <a:t>Хемоптизија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400"/>
              <a:t>Хематури</a:t>
            </a:r>
            <a:r>
              <a:rPr lang="en-US" altLang="en-US" sz="2400"/>
              <a:t>j</a:t>
            </a:r>
            <a:r>
              <a:rPr lang="sr-Cyrl-CS" altLang="en-US" sz="2400"/>
              <a:t>а</a:t>
            </a:r>
          </a:p>
          <a:p>
            <a:pPr>
              <a:buFontTx/>
              <a:buNone/>
            </a:pPr>
            <a:endParaRPr lang="sr-Cyrl-CS" altLang="en-US" sz="2400"/>
          </a:p>
          <a:p>
            <a:endParaRPr lang="en-US" alt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:a16="http://schemas.microsoft.com/office/drawing/2014/main" xmlns="" id="{15148B2B-8241-1C45-B812-C93EE0A3E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sr-Cyrl-CS" altLang="en-US" sz="2800"/>
              <a:t>Прогноза МДС</a:t>
            </a:r>
            <a:br>
              <a:rPr lang="sr-Cyrl-CS" altLang="en-US" sz="2800"/>
            </a:br>
            <a:r>
              <a:rPr lang="sr-Cyrl-CS" altLang="en-US" sz="2800"/>
              <a:t>(интернационални прогностички СКОР систем)</a:t>
            </a:r>
            <a:endParaRPr lang="en-US" altLang="en-US" sz="280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38821501-42B1-D445-A61B-1BB2650E65A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28625" y="1500188"/>
          <a:ext cx="8501063" cy="3413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39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97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16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1684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00895">
                <a:tc>
                  <a:txBody>
                    <a:bodyPr/>
                    <a:lstStyle/>
                    <a:p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варијабла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 поена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0,5 поена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 поена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1,5 поена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 поена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667">
                <a:tc>
                  <a:txBody>
                    <a:bodyPr/>
                    <a:lstStyle/>
                    <a:p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% бласта у костној сржи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endParaRPr lang="en-US" sz="2000" kern="1200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&lt;5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endParaRPr lang="en-US" sz="2000" kern="1200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5-10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endParaRPr lang="en-US" sz="2000" kern="1200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11-20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endParaRPr lang="en-US" sz="2000" kern="1200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21-30	</a:t>
                      </a:r>
                    </a:p>
                  </a:txBody>
                  <a:tcPr marL="91439" marR="91439" marT="45676" marB="4567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0895">
                <a:tc>
                  <a:txBody>
                    <a:bodyPr/>
                    <a:lstStyle/>
                    <a:p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кариотип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добар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интермедијарни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лош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5667">
                <a:tc>
                  <a:txBody>
                    <a:bodyPr/>
                    <a:lstStyle/>
                    <a:p>
                      <a:r>
                        <a:rPr lang="sr-Cyrl-CS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цитопенија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0/1	</a:t>
                      </a:r>
                    </a:p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2/3	</a:t>
                      </a: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	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676" marB="45676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F96A663-A804-1B41-933D-1D993F6CC95A}"/>
              </a:ext>
            </a:extLst>
          </p:cNvPr>
          <p:cNvSpPr/>
          <p:nvPr/>
        </p:nvSpPr>
        <p:spPr>
          <a:xfrm>
            <a:off x="714375" y="5000625"/>
            <a:ext cx="8001000" cy="21542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sz="2000" b="1" dirty="0">
                <a:solidFill>
                  <a:schemeClr val="accent6">
                    <a:lumMod val="75000"/>
                  </a:schemeClr>
                </a:solidFill>
              </a:rPr>
              <a:t>Кариотип</a:t>
            </a:r>
          </a:p>
          <a:p>
            <a:pPr eaLnBrk="1" hangingPunct="1">
              <a:defRPr/>
            </a:pPr>
            <a:r>
              <a:rPr lang="sr-Cyrl-CS" sz="2000" dirty="0"/>
              <a:t>Добар: нормалан</a:t>
            </a:r>
            <a:r>
              <a:rPr lang="en-US" sz="2000" dirty="0"/>
              <a:t> (46, XX or 46, XY)</a:t>
            </a:r>
            <a:r>
              <a:rPr lang="sr-Cyrl-CS" sz="2000" dirty="0"/>
              <a:t>,</a:t>
            </a:r>
            <a:r>
              <a:rPr lang="en-US" sz="2000" dirty="0"/>
              <a:t>–Y</a:t>
            </a:r>
            <a:r>
              <a:rPr lang="sr-Cyrl-CS" sz="2000" dirty="0"/>
              <a:t>, </a:t>
            </a:r>
            <a:r>
              <a:rPr lang="en-US" sz="2000" dirty="0"/>
              <a:t>del(5q) </a:t>
            </a:r>
            <a:r>
              <a:rPr lang="sr-Cyrl-CS" sz="2000" dirty="0"/>
              <a:t>и </a:t>
            </a:r>
            <a:r>
              <a:rPr lang="en-US" sz="2000" dirty="0"/>
              <a:t>del (20q)</a:t>
            </a:r>
          </a:p>
          <a:p>
            <a:pPr eaLnBrk="1" hangingPunct="1">
              <a:defRPr/>
            </a:pPr>
            <a:r>
              <a:rPr lang="sr-Cyrl-CS" sz="2000" dirty="0"/>
              <a:t>Интермедијарни: остале аномалије, тризомија 8</a:t>
            </a:r>
            <a:r>
              <a:rPr lang="en-US" sz="2000" dirty="0"/>
              <a:t> (+8)</a:t>
            </a:r>
            <a:endParaRPr lang="sr-Cyrl-CS" sz="2000" dirty="0"/>
          </a:p>
          <a:p>
            <a:pPr eaLnBrk="1" hangingPunct="1">
              <a:defRPr/>
            </a:pPr>
            <a:r>
              <a:rPr lang="sr-Cyrl-CS" sz="2000" dirty="0"/>
              <a:t>Лош: преко 3 лезије или лезије хромозома 7 </a:t>
            </a:r>
            <a:r>
              <a:rPr lang="en-US" sz="2000" dirty="0"/>
              <a:t>7q –</a:t>
            </a:r>
            <a:r>
              <a:rPr lang="sr-Cyrl-CS" sz="2000" dirty="0"/>
              <a:t>или</a:t>
            </a:r>
            <a:r>
              <a:rPr lang="en-US" sz="2000" dirty="0"/>
              <a:t> –7</a:t>
            </a:r>
          </a:p>
          <a:p>
            <a:pPr lvl="1"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>
            <a:extLst>
              <a:ext uri="{FF2B5EF4-FFF2-40B4-BE49-F238E27FC236}">
                <a16:creationId xmlns:a16="http://schemas.microsoft.com/office/drawing/2014/main" xmlns="" id="{343CBC88-845D-A948-8F3E-D0D7715E31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3438" y="2205038"/>
            <a:ext cx="0" cy="287337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Line 3">
            <a:extLst>
              <a:ext uri="{FF2B5EF4-FFF2-40B4-BE49-F238E27FC236}">
                <a16:creationId xmlns:a16="http://schemas.microsoft.com/office/drawing/2014/main" xmlns="" id="{D6D1416F-E8A9-364A-AA9D-536F8845C2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76375" y="2060575"/>
            <a:ext cx="2232025" cy="358775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6" name="Line 4">
            <a:extLst>
              <a:ext uri="{FF2B5EF4-FFF2-40B4-BE49-F238E27FC236}">
                <a16:creationId xmlns:a16="http://schemas.microsoft.com/office/drawing/2014/main" xmlns="" id="{A8393007-E690-4240-A771-5FD9197FA18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80063" y="1989138"/>
            <a:ext cx="2230437" cy="430212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Oval 5">
            <a:extLst>
              <a:ext uri="{FF2B5EF4-FFF2-40B4-BE49-F238E27FC236}">
                <a16:creationId xmlns:a16="http://schemas.microsoft.com/office/drawing/2014/main" xmlns="" id="{48093E04-92B7-1E40-AE48-9A133589A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1557338"/>
            <a:ext cx="2016125" cy="720725"/>
          </a:xfrm>
          <a:prstGeom prst="ellipse">
            <a:avLst/>
          </a:prstGeom>
          <a:solidFill>
            <a:srgbClr val="99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xmlns="" id="{55E068AF-42F2-2341-AF5D-51D447E05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2852738"/>
            <a:ext cx="2808287" cy="504825"/>
          </a:xfrm>
          <a:prstGeom prst="rect">
            <a:avLst/>
          </a:prstGeom>
          <a:solidFill>
            <a:srgbClr val="3366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xmlns="" id="{047376B5-5BF9-7340-83C2-7FCB76A6E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852738"/>
            <a:ext cx="2808287" cy="504825"/>
          </a:xfrm>
          <a:prstGeom prst="rect">
            <a:avLst/>
          </a:prstGeom>
          <a:solidFill>
            <a:srgbClr val="3366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0" name="Rectangle 8">
            <a:extLst>
              <a:ext uri="{FF2B5EF4-FFF2-40B4-BE49-F238E27FC236}">
                <a16:creationId xmlns:a16="http://schemas.microsoft.com/office/drawing/2014/main" xmlns="" id="{3A3DF496-EFCD-AF4E-B9A1-F4D15C622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852738"/>
            <a:ext cx="2808287" cy="504825"/>
          </a:xfrm>
          <a:prstGeom prst="rect">
            <a:avLst/>
          </a:prstGeom>
          <a:solidFill>
            <a:srgbClr val="3366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9945" name="Rectangle 9">
            <a:extLst>
              <a:ext uri="{FF2B5EF4-FFF2-40B4-BE49-F238E27FC236}">
                <a16:creationId xmlns:a16="http://schemas.microsoft.com/office/drawing/2014/main" xmlns="" id="{24A53A6D-1466-9C40-9036-AB4E753469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2492375"/>
            <a:ext cx="2808287" cy="8636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hr-HR" sz="2400" b="1" dirty="0">
                <a:latin typeface="+mj-lt"/>
              </a:rPr>
              <a:t>ПОВЕЋАН</a:t>
            </a:r>
            <a:r>
              <a:rPr lang="hr-HR" sz="2400" b="1" dirty="0">
                <a:latin typeface="+mj-lt"/>
                <a:sym typeface="Symbol" pitchFamily="18" charset="2"/>
              </a:rPr>
              <a:t>99</a:t>
            </a:r>
            <a:endParaRPr lang="hr-HR" sz="2400" dirty="0">
              <a:latin typeface="+mj-lt"/>
            </a:endParaRP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hr-HR" sz="2800" dirty="0">
                <a:latin typeface="+mj-lt"/>
              </a:rPr>
              <a:t>Макроцитна</a:t>
            </a:r>
          </a:p>
        </p:txBody>
      </p:sp>
      <p:sp>
        <p:nvSpPr>
          <p:cNvPr id="39946" name="Rectangle 10">
            <a:extLst>
              <a:ext uri="{FF2B5EF4-FFF2-40B4-BE49-F238E27FC236}">
                <a16:creationId xmlns:a16="http://schemas.microsoft.com/office/drawing/2014/main" xmlns="" id="{DAD69039-4259-F94E-A290-BCC3CC389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8688" y="2493963"/>
            <a:ext cx="29559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hr-HR" sz="2000" dirty="0">
                <a:latin typeface="+mj-lt"/>
              </a:rPr>
              <a:t>СНИЖЕН </a:t>
            </a:r>
            <a:r>
              <a:rPr lang="en-US" sz="2000" dirty="0">
                <a:latin typeface="+mj-lt"/>
                <a:cs typeface="Times New Roman" pitchFamily="18" charset="0"/>
                <a:sym typeface="Symbol" pitchFamily="18" charset="2"/>
              </a:rPr>
              <a:t>&lt;</a:t>
            </a:r>
            <a:r>
              <a:rPr lang="sr-Latn-CS" sz="2000" dirty="0">
                <a:latin typeface="+mj-lt"/>
                <a:cs typeface="Times New Roman" pitchFamily="18" charset="0"/>
                <a:sym typeface="Symbol" pitchFamily="18" charset="2"/>
              </a:rPr>
              <a:t> </a:t>
            </a:r>
            <a:r>
              <a:rPr lang="hr-HR" sz="2000" dirty="0">
                <a:latin typeface="+mj-lt"/>
                <a:sym typeface="Symbol" pitchFamily="18" charset="2"/>
              </a:rPr>
              <a:t>80</a:t>
            </a:r>
            <a:endParaRPr lang="hr-HR" sz="2000" dirty="0">
              <a:latin typeface="+mj-lt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hr-HR" sz="2400" dirty="0">
                <a:latin typeface="+mj-lt"/>
              </a:rPr>
              <a:t>Микроцитна</a:t>
            </a:r>
          </a:p>
        </p:txBody>
      </p:sp>
      <p:sp>
        <p:nvSpPr>
          <p:cNvPr id="39947" name="Rectangle 11">
            <a:extLst>
              <a:ext uri="{FF2B5EF4-FFF2-40B4-BE49-F238E27FC236}">
                <a16:creationId xmlns:a16="http://schemas.microsoft.com/office/drawing/2014/main" xmlns="" id="{E774900E-52E6-9B47-AACE-D8DBD67B0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2492375"/>
            <a:ext cx="3095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hr-HR" sz="2000" dirty="0">
                <a:latin typeface="+mj-lt"/>
              </a:rPr>
              <a:t>НОРМАЛАН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hr-HR" sz="2400" dirty="0">
                <a:latin typeface="+mj-lt"/>
              </a:rPr>
              <a:t>Нормоцитна</a:t>
            </a:r>
          </a:p>
        </p:txBody>
      </p:sp>
      <p:sp>
        <p:nvSpPr>
          <p:cNvPr id="7181" name="Text Box 14">
            <a:extLst>
              <a:ext uri="{FF2B5EF4-FFF2-40B4-BE49-F238E27FC236}">
                <a16:creationId xmlns:a16="http://schemas.microsoft.com/office/drawing/2014/main" xmlns="" id="{CC44BD8C-D853-0E41-A658-7CB23AA7F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357563"/>
            <a:ext cx="2808287" cy="3571875"/>
          </a:xfrm>
          <a:prstGeom prst="rect">
            <a:avLst/>
          </a:prstGeom>
          <a:noFill/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sz="2000" dirty="0">
                <a:latin typeface="Tahoma" pitchFamily="34" charset="0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Дефицит</a:t>
            </a:r>
            <a:r>
              <a:rPr lang="en-US" dirty="0">
                <a:latin typeface="+mj-lt"/>
                <a:sym typeface="Symbol" pitchFamily="18" charset="2"/>
              </a:rPr>
              <a:t> Б12 </a:t>
            </a:r>
            <a:endParaRPr lang="sr-Cyrl-C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r>
              <a:rPr lang="sr-Cyrl-CS" dirty="0">
                <a:latin typeface="+mj-lt"/>
                <a:sym typeface="Symbol" pitchFamily="18" charset="2"/>
              </a:rPr>
              <a:t>  </a:t>
            </a:r>
            <a:r>
              <a:rPr lang="en-US" dirty="0">
                <a:latin typeface="+mj-lt"/>
                <a:sym typeface="Symbol" pitchFamily="18" charset="2"/>
              </a:rPr>
              <a:t>и/</a:t>
            </a:r>
            <a:r>
              <a:rPr lang="en-US" dirty="0" err="1">
                <a:latin typeface="+mj-lt"/>
                <a:sym typeface="Symbol" pitchFamily="18" charset="2"/>
              </a:rPr>
              <a:t>или</a:t>
            </a:r>
            <a:r>
              <a:rPr lang="en-U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фолата</a:t>
            </a:r>
            <a:endParaRPr lang="en-U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Алкохол</a:t>
            </a:r>
            <a:r>
              <a:rPr lang="en-US" dirty="0">
                <a:latin typeface="+mj-lt"/>
                <a:sym typeface="Symbol" pitchFamily="18" charset="2"/>
              </a:rPr>
              <a:t>/ </a:t>
            </a:r>
            <a:r>
              <a:rPr lang="en-US" dirty="0" err="1">
                <a:latin typeface="+mj-lt"/>
                <a:sym typeface="Symbol" pitchFamily="18" charset="2"/>
              </a:rPr>
              <a:t>лекови</a:t>
            </a:r>
            <a:r>
              <a:rPr lang="en-US" dirty="0">
                <a:latin typeface="+mj-lt"/>
                <a:sym typeface="Symbol" pitchFamily="18" charset="2"/>
              </a:rPr>
              <a:t> </a:t>
            </a: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Болести</a:t>
            </a:r>
            <a:r>
              <a:rPr lang="en-U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јетре</a:t>
            </a:r>
            <a:endParaRPr lang="en-U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Хемолизна</a:t>
            </a:r>
            <a:r>
              <a:rPr lang="en-U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анемија</a:t>
            </a:r>
            <a:endParaRPr lang="en-U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Хипотиреоза</a:t>
            </a:r>
            <a:endParaRPr lang="sr-Latn-C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MDS</a:t>
            </a:r>
            <a:endParaRPr lang="sr-Cyrl-C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defRPr/>
            </a:pPr>
            <a:endParaRPr lang="en-US" sz="900" dirty="0">
              <a:latin typeface="Tahoma" pitchFamily="34" charset="0"/>
              <a:sym typeface="Symbol" pitchFamily="18" charset="2"/>
            </a:endParaRPr>
          </a:p>
        </p:txBody>
      </p:sp>
      <p:sp>
        <p:nvSpPr>
          <p:cNvPr id="7182" name="Text Box 15">
            <a:extLst>
              <a:ext uri="{FF2B5EF4-FFF2-40B4-BE49-F238E27FC236}">
                <a16:creationId xmlns:a16="http://schemas.microsoft.com/office/drawing/2014/main" xmlns="" id="{084DA594-7A37-634E-B590-4F28D8516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3357563"/>
            <a:ext cx="2808287" cy="3825875"/>
          </a:xfrm>
          <a:prstGeom prst="rect">
            <a:avLst/>
          </a:prstGeom>
          <a:noFill/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7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Tahoma" pitchFamily="34" charset="0"/>
                <a:sym typeface="Symbol" pitchFamily="18" charset="2"/>
              </a:rPr>
              <a:t> </a:t>
            </a:r>
            <a:r>
              <a:rPr lang="sr-Latn-CS" dirty="0">
                <a:latin typeface="+mj-lt"/>
                <a:sym typeface="Symbol" pitchFamily="18" charset="2"/>
              </a:rPr>
              <a:t>Хроничне болести </a:t>
            </a:r>
            <a:r>
              <a:rPr lang="sr-Cyrl-CS" dirty="0">
                <a:latin typeface="+mj-lt"/>
                <a:sym typeface="Symbol" pitchFamily="18" charset="2"/>
              </a:rPr>
              <a:t>инф</a:t>
            </a:r>
            <a:r>
              <a:rPr lang="sr-Latn-CS" dirty="0">
                <a:latin typeface="+mj-lt"/>
                <a:sym typeface="Symbol" pitchFamily="18" charset="2"/>
              </a:rPr>
              <a:t>ек</a:t>
            </a:r>
            <a:r>
              <a:rPr lang="sr-Cyrl-CS" dirty="0">
                <a:latin typeface="+mj-lt"/>
                <a:sym typeface="Symbol" pitchFamily="18" charset="2"/>
              </a:rPr>
              <a:t>ц</a:t>
            </a:r>
            <a:r>
              <a:rPr lang="sr-Latn-CS" dirty="0">
                <a:latin typeface="+mj-lt"/>
                <a:sym typeface="Symbol" pitchFamily="18" charset="2"/>
              </a:rPr>
              <a:t>ије/малигнитети</a:t>
            </a:r>
            <a:endParaRPr lang="en-U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7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  <a:sym typeface="Symbol" pitchFamily="18" charset="2"/>
              </a:rPr>
              <a:t> </a:t>
            </a:r>
            <a:r>
              <a:rPr lang="en-US" dirty="0" err="1">
                <a:latin typeface="+mj-lt"/>
                <a:sym typeface="Symbol" pitchFamily="18" charset="2"/>
              </a:rPr>
              <a:t>Болести</a:t>
            </a:r>
            <a:r>
              <a:rPr lang="en-US" dirty="0">
                <a:latin typeface="+mj-lt"/>
                <a:sym typeface="Symbol" pitchFamily="18" charset="2"/>
              </a:rPr>
              <a:t> </a:t>
            </a:r>
            <a:r>
              <a:rPr lang="sr-Latn-CS" dirty="0">
                <a:latin typeface="+mj-lt"/>
                <a:sym typeface="Symbol" pitchFamily="18" charset="2"/>
              </a:rPr>
              <a:t>метаболизма</a:t>
            </a:r>
            <a:endParaRPr lang="en-U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7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  <a:sym typeface="Symbol" pitchFamily="18" charset="2"/>
              </a:rPr>
              <a:t> Акутно крварење</a:t>
            </a:r>
            <a:endParaRPr lang="en-U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  <a:sym typeface="Symbol" pitchFamily="18" charset="2"/>
              </a:rPr>
              <a:t> Хематолошке болести</a:t>
            </a:r>
            <a:endParaRPr lang="sr-Cyrl-CS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defRPr/>
            </a:pPr>
            <a:endParaRPr lang="sr-Latn-CS" sz="2000" dirty="0">
              <a:latin typeface="+mj-lt"/>
              <a:sym typeface="Symbol" pitchFamily="18" charset="2"/>
            </a:endParaRPr>
          </a:p>
          <a:p>
            <a:pPr eaLnBrk="1" hangingPunct="1">
              <a:lnSpc>
                <a:spcPct val="160000"/>
              </a:lnSpc>
              <a:buClr>
                <a:srgbClr val="0066FF"/>
              </a:buClr>
              <a:buSzPct val="80000"/>
              <a:defRPr/>
            </a:pPr>
            <a:endParaRPr lang="sr-Latn-CS" dirty="0">
              <a:latin typeface="Tahoma" pitchFamily="34" charset="0"/>
              <a:sym typeface="Symbol" pitchFamily="18" charset="2"/>
            </a:endParaRPr>
          </a:p>
          <a:p>
            <a:pPr eaLnBrk="1" hangingPunct="1">
              <a:lnSpc>
                <a:spcPct val="170000"/>
              </a:lnSpc>
              <a:buClr>
                <a:srgbClr val="0066FF"/>
              </a:buClr>
              <a:buSzPct val="80000"/>
              <a:defRPr/>
            </a:pPr>
            <a:endParaRPr lang="en-US" dirty="0">
              <a:latin typeface="Tahoma" pitchFamily="34" charset="0"/>
              <a:sym typeface="Symbol" pitchFamily="18" charset="2"/>
            </a:endParaRPr>
          </a:p>
        </p:txBody>
      </p:sp>
      <p:sp>
        <p:nvSpPr>
          <p:cNvPr id="7183" name="Text Box 16">
            <a:extLst>
              <a:ext uri="{FF2B5EF4-FFF2-40B4-BE49-F238E27FC236}">
                <a16:creationId xmlns:a16="http://schemas.microsoft.com/office/drawing/2014/main" xmlns="" id="{16A211C8-1601-2E47-93FA-4293EF878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3309938"/>
            <a:ext cx="2808287" cy="3878262"/>
          </a:xfrm>
          <a:prstGeom prst="rect">
            <a:avLst/>
          </a:prstGeom>
          <a:noFill/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Tahoma" pitchFamily="34" charset="0"/>
                <a:sym typeface="Symbol" pitchFamily="18" charset="2"/>
              </a:rPr>
              <a:t> </a:t>
            </a:r>
            <a:r>
              <a:rPr lang="sr-Cyrl-CS" dirty="0">
                <a:latin typeface="+mj-lt"/>
                <a:sym typeface="Symbol" pitchFamily="18" charset="2"/>
              </a:rPr>
              <a:t>Сидеропенијска </a:t>
            </a: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r>
              <a:rPr lang="sr-Cyrl-CS" dirty="0">
                <a:latin typeface="+mj-lt"/>
                <a:sym typeface="Symbol" pitchFamily="18" charset="2"/>
              </a:rPr>
              <a:t>  анемија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Cyrl-CS" dirty="0">
                <a:latin typeface="+mj-lt"/>
                <a:sym typeface="Symbol" pitchFamily="18" charset="2"/>
              </a:rPr>
              <a:t> Хроничне болести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Cyrl-CS" dirty="0">
                <a:latin typeface="+mj-lt"/>
                <a:sym typeface="Symbol" pitchFamily="18" charset="2"/>
              </a:rPr>
              <a:t> Инфекције/малигнитети</a:t>
            </a:r>
          </a:p>
          <a:p>
            <a:pPr eaLnBrk="1" hangingPunct="1"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Cyrl-CS" dirty="0">
                <a:latin typeface="+mj-lt"/>
                <a:sym typeface="Symbol" pitchFamily="18" charset="2"/>
              </a:rPr>
              <a:t> Таласемије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r>
              <a:rPr lang="sr-Cyrl-CS" dirty="0">
                <a:latin typeface="+mj-lt"/>
                <a:sym typeface="Symbol" pitchFamily="18" charset="2"/>
              </a:rPr>
              <a:t>  (хетерозиготи)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sr-Cyrl-CS" dirty="0">
                <a:latin typeface="+mj-lt"/>
                <a:sym typeface="Symbol" pitchFamily="18" charset="2"/>
              </a:rPr>
              <a:t> Сидеробластна </a:t>
            </a: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r>
              <a:rPr lang="sr-Cyrl-CS" dirty="0">
                <a:latin typeface="+mj-lt"/>
                <a:sym typeface="Symbol" pitchFamily="18" charset="2"/>
              </a:rPr>
              <a:t>  анемија</a:t>
            </a: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Cyrl-CS" sz="1600" dirty="0"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Cyrl-CS" sz="1600" dirty="0"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Latn-CS" sz="1600" dirty="0"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Latn-CS" dirty="0">
              <a:latin typeface="Tahoma" pitchFamily="34" charset="0"/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en-US" dirty="0">
              <a:latin typeface="Tahoma" pitchFamily="34" charset="0"/>
              <a:sym typeface="Symbol" pitchFamily="18" charset="2"/>
            </a:endParaRPr>
          </a:p>
        </p:txBody>
      </p:sp>
      <p:sp>
        <p:nvSpPr>
          <p:cNvPr id="8207" name="Text Box 17">
            <a:extLst>
              <a:ext uri="{FF2B5EF4-FFF2-40B4-BE49-F238E27FC236}">
                <a16:creationId xmlns:a16="http://schemas.microsoft.com/office/drawing/2014/main" xmlns="" id="{590C3F06-9091-5749-A94F-893ED3BB4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75" y="1700213"/>
            <a:ext cx="120491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CS" altLang="en-US" sz="3600">
                <a:cs typeface="Arial" panose="020B0604020202020204" pitchFamily="34" charset="0"/>
              </a:rPr>
              <a:t>MCV</a:t>
            </a:r>
            <a:endParaRPr lang="en-US" altLang="en-US" sz="3600">
              <a:cs typeface="Arial" panose="020B0604020202020204" pitchFamily="34" charset="0"/>
            </a:endParaRPr>
          </a:p>
        </p:txBody>
      </p:sp>
      <p:sp>
        <p:nvSpPr>
          <p:cNvPr id="8208" name="TextBox 17">
            <a:extLst>
              <a:ext uri="{FF2B5EF4-FFF2-40B4-BE49-F238E27FC236}">
                <a16:creationId xmlns:a16="http://schemas.microsoft.com/office/drawing/2014/main" xmlns="" id="{8760CD85-7D34-3E4B-B138-9583454AD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57188"/>
            <a:ext cx="7350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/>
              <a:t>Морфолошка класификација анемија</a:t>
            </a:r>
            <a:endParaRPr lang="en-US" altLang="en-US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xmlns="" id="{38565223-88B2-5945-AC3C-5E7A90E130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15300" y="582930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8"/>
    </mc:Choice>
    <mc:Fallback xmlns="">
      <p:transition spd="slow" advTm="34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>
            <a:extLst>
              <a:ext uri="{FF2B5EF4-FFF2-40B4-BE49-F238E27FC236}">
                <a16:creationId xmlns:a16="http://schemas.microsoft.com/office/drawing/2014/main" xmlns="" id="{01DBE9EF-B768-D54D-98B9-DC3FE3CA4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-214313"/>
            <a:ext cx="8229600" cy="1143001"/>
          </a:xfrm>
        </p:spPr>
        <p:txBody>
          <a:bodyPr/>
          <a:lstStyle/>
          <a:p>
            <a:r>
              <a:rPr lang="sr-Cyrl-CS" altLang="en-US" sz="3200"/>
              <a:t>Терапија МДС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17C774-2BB2-4E49-B4BD-A8CC2EBD3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714375"/>
            <a:ext cx="8858250" cy="61436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2000" dirty="0"/>
              <a:t>     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</a:rPr>
              <a:t>Терапијске опције за МДС ниског и средњег ризика</a:t>
            </a:r>
          </a:p>
          <a:p>
            <a:pPr>
              <a:defRPr/>
            </a:pPr>
            <a:r>
              <a:rPr lang="sr-Cyrl-CS" sz="2200" dirty="0"/>
              <a:t>Супортивна терапија и лечење инфекција су главни третмани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Трансфузије еритроцита и тромбоцита</a:t>
            </a:r>
          </a:p>
          <a:p>
            <a:pPr>
              <a:buFontTx/>
              <a:buNone/>
              <a:defRPr/>
            </a:pPr>
            <a:r>
              <a:rPr lang="sr-Cyrl-CS" sz="2200" dirty="0"/>
              <a:t>     </a:t>
            </a:r>
            <a:r>
              <a:rPr lang="sr-Cyrl-CS" sz="2200" dirty="0">
                <a:solidFill>
                  <a:schemeClr val="accent6">
                    <a:lumMod val="75000"/>
                  </a:schemeClr>
                </a:solidFill>
              </a:rPr>
              <a:t>Нови лекови за МДС високог ризика</a:t>
            </a:r>
          </a:p>
          <a:p>
            <a:pPr>
              <a:defRPr/>
            </a:pPr>
            <a:r>
              <a:rPr lang="sr-Cyrl-CS" sz="2200" dirty="0"/>
              <a:t> Одржавају ниво хемоглобина и спречавају трансформацију у акутну леукемију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5-азацитидин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Азацитидин [Видаза]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5-аза-2-деоксицитидин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Децитабин [Дацоген]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Леналидомид [Ревлимид]</a:t>
            </a:r>
          </a:p>
          <a:p>
            <a:pPr>
              <a:defRPr/>
            </a:pPr>
            <a:r>
              <a:rPr lang="sr-Cyrl-CS" sz="2200" dirty="0"/>
              <a:t>Хематопоетски фактор раста: побољшање анемије у 20-25% пацијената са МДС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CS" sz="2200" dirty="0"/>
              <a:t>Еритропоетин (ЕПО [Процрит])</a:t>
            </a:r>
          </a:p>
          <a:p>
            <a:pPr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xmlns="" id="{5243655D-2375-AC45-87B8-4B208B515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975" y="369888"/>
            <a:ext cx="8229600" cy="1143000"/>
          </a:xfrm>
        </p:spPr>
        <p:txBody>
          <a:bodyPr/>
          <a:lstStyle/>
          <a:p>
            <a:r>
              <a:rPr lang="sr-Cyrl-CS" altLang="en-US" sz="3200"/>
              <a:t>Акутна мијелоидна леукемија код старих</a:t>
            </a:r>
            <a:endParaRPr lang="en-US" altLang="en-US" sz="3200"/>
          </a:p>
        </p:txBody>
      </p:sp>
      <p:sp>
        <p:nvSpPr>
          <p:cNvPr id="68611" name="Content Placeholder 2">
            <a:extLst>
              <a:ext uri="{FF2B5EF4-FFF2-40B4-BE49-F238E27FC236}">
                <a16:creationId xmlns:a16="http://schemas.microsoft.com/office/drawing/2014/main" xmlns="" id="{B86AAE00-20DC-8E47-B48D-D3223313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500188"/>
            <a:ext cx="8229600" cy="4857750"/>
          </a:xfrm>
        </p:spPr>
        <p:txBody>
          <a:bodyPr/>
          <a:lstStyle/>
          <a:p>
            <a:r>
              <a:rPr lang="ru-RU" altLang="en-US" sz="2200"/>
              <a:t>Може да настане </a:t>
            </a:r>
            <a:r>
              <a:rPr lang="en-US" altLang="en-US" sz="2200"/>
              <a:t>de novo</a:t>
            </a:r>
            <a:endParaRPr lang="sr-Cyrl-CS" altLang="en-US" sz="2200"/>
          </a:p>
          <a:p>
            <a:r>
              <a:rPr lang="sr-Cyrl-CS" altLang="en-US" sz="2200"/>
              <a:t>Може да настане секунадрно из МДС или</a:t>
            </a:r>
            <a:r>
              <a:rPr lang="ru-RU" altLang="en-US" sz="2200"/>
              <a:t> мијелопролиферативног синдрома</a:t>
            </a:r>
            <a:endParaRPr lang="en-US" altLang="en-US" sz="2200"/>
          </a:p>
          <a:p>
            <a:r>
              <a:rPr lang="ru-RU" altLang="en-US" sz="2200"/>
              <a:t>Последица претходне изложености цитостатицима као што су алкилирајући агенси.</a:t>
            </a:r>
          </a:p>
          <a:p>
            <a:r>
              <a:rPr lang="ru-RU" altLang="en-US" sz="2200"/>
              <a:t>У свету терапија је усмерена на нове онкогене и циљано лечење (молекуларни ниво)</a:t>
            </a:r>
          </a:p>
          <a:p>
            <a:r>
              <a:rPr lang="ru-RU" altLang="en-US" sz="2200"/>
              <a:t>Напредак у лечењу је постигнут применом савремених атибиотика и супституционе терапије (тансфузије крвних деривата)</a:t>
            </a:r>
          </a:p>
          <a:p>
            <a:r>
              <a:rPr lang="ru-RU" altLang="en-US" sz="2200"/>
              <a:t>Ипак, АМЛ је у највећем броју случајева неизлечива болест и има лошу прогнозу код старијих особа (нарочито због озбиљности придружених болести код старих)</a:t>
            </a:r>
          </a:p>
          <a:p>
            <a:pPr>
              <a:buFontTx/>
              <a:buNone/>
            </a:pPr>
            <a:endParaRPr lang="ru-RU" altLang="en-US" sz="22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xmlns="" id="{E5FC185D-2E5D-6742-9EF4-87469C2A3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439738"/>
            <a:ext cx="8229600" cy="1143000"/>
          </a:xfrm>
        </p:spPr>
        <p:txBody>
          <a:bodyPr/>
          <a:lstStyle/>
          <a:p>
            <a:r>
              <a:rPr lang="sr-Cyrl-CS" altLang="en-US" sz="3200"/>
              <a:t>Акутна мијелоидна леукемија</a:t>
            </a:r>
            <a:endParaRPr lang="en-US" altLang="en-US" sz="3200"/>
          </a:p>
        </p:txBody>
      </p:sp>
      <p:sp>
        <p:nvSpPr>
          <p:cNvPr id="69635" name="Content Placeholder 2">
            <a:extLst>
              <a:ext uri="{FF2B5EF4-FFF2-40B4-BE49-F238E27FC236}">
                <a16:creationId xmlns:a16="http://schemas.microsoft.com/office/drawing/2014/main" xmlns="" id="{D6A11C69-CC80-4D4E-B8F7-50E8A5AF7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sz="2200"/>
              <a:t>Учесталост 20-25 на 100.000 код особа старијих од 75 година, док &lt;2,5 на 100.000 у млађих особа (&lt;55 година)</a:t>
            </a:r>
          </a:p>
          <a:p>
            <a:endParaRPr lang="sr-Cyrl-CS" altLang="en-US" sz="2200"/>
          </a:p>
          <a:p>
            <a:r>
              <a:rPr lang="sr-Cyrl-CS" altLang="en-US" sz="2200"/>
              <a:t>Познати етиолшки фактори: 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Хронична изложеност бензену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 Радиоактивно зрачење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 Примена алкилизирајућих агенаса, инхибитора топоизомеразе </a:t>
            </a:r>
            <a:r>
              <a:rPr lang="sr-Latn-CS" altLang="en-US" sz="2200"/>
              <a:t>II</a:t>
            </a:r>
            <a:r>
              <a:rPr lang="sr-Cyrl-CS" altLang="en-US" sz="2200"/>
              <a:t> –карактеристичне аномалије хромозома 5,7 и 11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Високодозна хемиотерапија и аутолога трансплантација матичне ћелије хематопоезе код мултиплог мијелома и НХЛ</a:t>
            </a:r>
          </a:p>
          <a:p>
            <a:pPr>
              <a:buFont typeface="Wingdings" pitchFamily="2" charset="2"/>
              <a:buChar char="Ø"/>
            </a:pPr>
            <a:r>
              <a:rPr lang="sr-Cyrl-CS" altLang="en-US" sz="2200"/>
              <a:t>Пушење цигарета</a:t>
            </a:r>
          </a:p>
          <a:p>
            <a:endParaRPr lang="en-US" altLang="en-US" sz="22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>
            <a:extLst>
              <a:ext uri="{FF2B5EF4-FFF2-40B4-BE49-F238E27FC236}">
                <a16:creationId xmlns:a16="http://schemas.microsoft.com/office/drawing/2014/main" xmlns="" id="{5C62E134-85E3-E648-929C-61902352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/>
              <a:t>Дијагноза и класификација АМЛ (</a:t>
            </a:r>
            <a:r>
              <a:rPr lang="en-US" altLang="en-US" sz="3200"/>
              <a:t>WHO</a:t>
            </a:r>
            <a:r>
              <a:rPr lang="sr-Cyrl-CS" altLang="en-US" sz="3200"/>
              <a:t>)</a:t>
            </a:r>
            <a:endParaRPr lang="en-US" altLang="en-US" sz="3200"/>
          </a:p>
        </p:txBody>
      </p:sp>
      <p:sp>
        <p:nvSpPr>
          <p:cNvPr id="70659" name="Content Placeholder 2">
            <a:extLst>
              <a:ext uri="{FF2B5EF4-FFF2-40B4-BE49-F238E27FC236}">
                <a16:creationId xmlns:a16="http://schemas.microsoft.com/office/drawing/2014/main" xmlns="" id="{CA9F765A-D526-C44C-8E28-6B7072777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5543550" cy="4900613"/>
          </a:xfrm>
        </p:spPr>
        <p:txBody>
          <a:bodyPr/>
          <a:lstStyle/>
          <a:p>
            <a:r>
              <a:rPr lang="sr-Cyrl-CS" altLang="en-US" sz="2200"/>
              <a:t>Морфолошки и цитогенетски критеријуми</a:t>
            </a:r>
          </a:p>
          <a:p>
            <a:pPr>
              <a:buFontTx/>
              <a:buNone/>
            </a:pPr>
            <a:endParaRPr lang="sr-Cyrl-CS" altLang="en-US" sz="2200"/>
          </a:p>
          <a:p>
            <a:r>
              <a:rPr lang="sr-Cyrl-CS" altLang="en-US" sz="2200"/>
              <a:t>Снижавање прага са 30% на 20% бласта у аспирату костне сржи или периферном размазу</a:t>
            </a:r>
          </a:p>
          <a:p>
            <a:endParaRPr lang="sr-Cyrl-CS" altLang="en-US" sz="2200"/>
          </a:p>
          <a:p>
            <a:r>
              <a:rPr lang="sr-Cyrl-CS" altLang="en-US" sz="2200"/>
              <a:t>Елиминисан МДС са РАЕБ-Т</a:t>
            </a:r>
          </a:p>
          <a:p>
            <a:endParaRPr lang="sr-Cyrl-CS" altLang="en-US" sz="2200"/>
          </a:p>
          <a:p>
            <a:r>
              <a:rPr lang="sr-Cyrl-CS" altLang="en-US" sz="2200"/>
              <a:t>Утврђивање ентитета АМЛ са </a:t>
            </a:r>
            <a:r>
              <a:rPr lang="en-US" altLang="en-US" sz="2200"/>
              <a:t>multilineage </a:t>
            </a:r>
            <a:r>
              <a:rPr lang="sr-Cyrl-CS" altLang="en-US" sz="2200"/>
              <a:t>дисплазијом –значајан број случајева код старих потиче од МДС</a:t>
            </a:r>
            <a:endParaRPr lang="en-US" altLang="en-US"/>
          </a:p>
        </p:txBody>
      </p:sp>
      <p:pic>
        <p:nvPicPr>
          <p:cNvPr id="70660" name="Picture 4">
            <a:extLst>
              <a:ext uri="{FF2B5EF4-FFF2-40B4-BE49-F238E27FC236}">
                <a16:creationId xmlns:a16="http://schemas.microsoft.com/office/drawing/2014/main" xmlns="" id="{97ECBFBB-E5CD-3C4D-B053-3AD8609F9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785938"/>
            <a:ext cx="3071813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>
            <a:extLst>
              <a:ext uri="{FF2B5EF4-FFF2-40B4-BE49-F238E27FC236}">
                <a16:creationId xmlns:a16="http://schemas.microsoft.com/office/drawing/2014/main" xmlns="" id="{F6C7ADC2-587B-A348-B338-C65C496D6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143000"/>
          </a:xfrm>
        </p:spPr>
        <p:txBody>
          <a:bodyPr/>
          <a:lstStyle/>
          <a:p>
            <a:r>
              <a:rPr lang="sr-Cyrl-CS" altLang="en-US" sz="3200"/>
              <a:t>Цитогентске абнормалности у АМЛ</a:t>
            </a:r>
            <a:endParaRPr lang="en-US" altLang="en-US" sz="3200"/>
          </a:p>
        </p:txBody>
      </p:sp>
      <p:sp>
        <p:nvSpPr>
          <p:cNvPr id="72707" name="Content Placeholder 2">
            <a:extLst>
              <a:ext uri="{FF2B5EF4-FFF2-40B4-BE49-F238E27FC236}">
                <a16:creationId xmlns:a16="http://schemas.microsoft.com/office/drawing/2014/main" xmlns="" id="{BE0A6DC9-A406-E849-8CED-CA725E0B6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525963"/>
          </a:xfrm>
        </p:spPr>
        <p:txBody>
          <a:bodyPr/>
          <a:lstStyle/>
          <a:p>
            <a:r>
              <a:rPr lang="sr-Cyrl-CS" altLang="en-US" sz="2400"/>
              <a:t>Клонска болест</a:t>
            </a:r>
          </a:p>
          <a:p>
            <a:r>
              <a:rPr lang="sr-Cyrl-CS" altLang="en-US" sz="2400"/>
              <a:t>молекуларне лезије </a:t>
            </a:r>
          </a:p>
          <a:p>
            <a:r>
              <a:rPr lang="sr-Cyrl-CS" altLang="en-US" sz="2400"/>
              <a:t>Хромозомске аберације</a:t>
            </a:r>
          </a:p>
          <a:p>
            <a:r>
              <a:rPr lang="sr-Cyrl-CS" altLang="en-US" sz="2400"/>
              <a:t>Специфични леукемијски кариотип има прогностички значај болести</a:t>
            </a:r>
          </a:p>
          <a:p>
            <a:r>
              <a:rPr lang="sr-Cyrl-CS" altLang="en-US" sz="2400"/>
              <a:t>Разликује се између старијих и млађих пацијената</a:t>
            </a:r>
            <a:endParaRPr lang="en-US" altLang="en-US" sz="24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>
            <a:extLst>
              <a:ext uri="{FF2B5EF4-FFF2-40B4-BE49-F238E27FC236}">
                <a16:creationId xmlns:a16="http://schemas.microsoft.com/office/drawing/2014/main" xmlns="" id="{1CD8A2C8-4504-1B4E-8A46-9E97FFFDF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13" y="214313"/>
            <a:ext cx="8229600" cy="1143000"/>
          </a:xfrm>
        </p:spPr>
        <p:txBody>
          <a:bodyPr/>
          <a:lstStyle/>
          <a:p>
            <a:r>
              <a:rPr lang="sr-Cyrl-CS" altLang="en-US" sz="3200"/>
              <a:t>Цитогентске абнормалности у АМЛ</a:t>
            </a:r>
            <a:endParaRPr lang="en-US" altLang="en-US" sz="3200"/>
          </a:p>
        </p:txBody>
      </p:sp>
      <p:sp>
        <p:nvSpPr>
          <p:cNvPr id="73731" name="Content Placeholder 2">
            <a:extLst>
              <a:ext uri="{FF2B5EF4-FFF2-40B4-BE49-F238E27FC236}">
                <a16:creationId xmlns:a16="http://schemas.microsoft.com/office/drawing/2014/main" xmlns="" id="{5F579EA9-1D11-F647-8523-D3E97BD57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571625"/>
            <a:ext cx="8229600" cy="4525963"/>
          </a:xfrm>
        </p:spPr>
        <p:txBody>
          <a:bodyPr/>
          <a:lstStyle/>
          <a:p>
            <a:r>
              <a:rPr lang="sr-Cyrl-CS" altLang="en-US" sz="2200"/>
              <a:t>(15; 17), т (8; 21), инв 16 ретко среће у старијих особа –повољан  цитогенетски профил</a:t>
            </a:r>
          </a:p>
          <a:p>
            <a:r>
              <a:rPr lang="sr-Cyrl-CS" altLang="en-US" sz="2200"/>
              <a:t>Потпуна или делимична делеција хромозома 5 и 7, трисомија 8, 11</a:t>
            </a:r>
            <a:r>
              <a:rPr lang="sr-Latn-CS" altLang="en-US" sz="2200"/>
              <a:t>q</a:t>
            </a:r>
            <a:r>
              <a:rPr lang="sr-Cyrl-CS" altLang="en-US" sz="2200"/>
              <a:t>23 чешћи код старијих особа-неповољан цитогенетски профил</a:t>
            </a:r>
          </a:p>
          <a:p>
            <a:r>
              <a:rPr lang="sr-Cyrl-CS" altLang="en-US" sz="2200"/>
              <a:t>Хромозом 5 и 7 повезан са претходном применом хемотерпије</a:t>
            </a:r>
          </a:p>
          <a:p>
            <a:r>
              <a:rPr lang="en-US" altLang="en-US" sz="2200"/>
              <a:t>Mixed lineage leukemia </a:t>
            </a:r>
            <a:r>
              <a:rPr lang="sr-Cyrl-CS" altLang="en-US" sz="2200"/>
              <a:t>ген на 11</a:t>
            </a:r>
            <a:r>
              <a:rPr lang="en-US" altLang="en-US" sz="2200"/>
              <a:t>q </a:t>
            </a:r>
            <a:r>
              <a:rPr lang="sr-Cyrl-CS" altLang="en-US" sz="2200"/>
              <a:t>23 повезана са применом инхибитора топоизомеразе </a:t>
            </a:r>
            <a:r>
              <a:rPr lang="sr-Latn-CS" altLang="en-US" sz="2200"/>
              <a:t>II</a:t>
            </a:r>
            <a:r>
              <a:rPr lang="x-none" altLang="en-US" sz="2200"/>
              <a:t> </a:t>
            </a:r>
            <a:r>
              <a:rPr lang="sr-Cyrl-CS" altLang="en-US" sz="2200"/>
              <a:t>(етопозид, митоксантрон, доксорубицин)</a:t>
            </a:r>
          </a:p>
          <a:p>
            <a:r>
              <a:rPr lang="sr-Cyrl-CS" altLang="en-US" sz="2200"/>
              <a:t>Комплексне цитогентске аберације код старијих су честе што доприноси веома ретким комплетним ремисијама болести  </a:t>
            </a:r>
            <a:endParaRPr lang="en-US" altLang="en-US" sz="22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xmlns="" id="{48BF4D76-CEB4-904F-9674-CC2FD7D6A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/>
              <a:t>Терапија АМЛ код старијих</a:t>
            </a:r>
            <a:endParaRPr lang="en-US" altLang="en-US" sz="3600"/>
          </a:p>
        </p:txBody>
      </p:sp>
      <p:sp>
        <p:nvSpPr>
          <p:cNvPr id="74755" name="Content Placeholder 2">
            <a:extLst>
              <a:ext uri="{FF2B5EF4-FFF2-40B4-BE49-F238E27FC236}">
                <a16:creationId xmlns:a16="http://schemas.microsoft.com/office/drawing/2014/main" xmlns="" id="{14E6E944-7248-1547-9C5B-00E9B0F74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2200"/>
              <a:t>Одговор на лечење стандардном хемотерапијом је историјски лош: ниска стопа одговора на терапију и повећање смртности повезане са применом терапије</a:t>
            </a:r>
          </a:p>
          <a:p>
            <a:endParaRPr lang="ru-RU" altLang="en-US" sz="2200"/>
          </a:p>
          <a:p>
            <a:r>
              <a:rPr lang="ru-RU" altLang="en-US" sz="2200"/>
              <a:t>Применом индукционог лечења код старијих забележен је морталитет 20-40%, комплетна ремисија болести 30-50%,</a:t>
            </a:r>
          </a:p>
          <a:p>
            <a:endParaRPr lang="ru-RU" altLang="en-US" sz="2200"/>
          </a:p>
          <a:p>
            <a:r>
              <a:rPr lang="ru-RU" altLang="en-US" sz="2200"/>
              <a:t>Избор терапије (индукција, консолидација) требало би да зависи од општег стања пацијента и присуства других болести, кариотипа и других прогностичких фактора</a:t>
            </a:r>
          </a:p>
          <a:p>
            <a:endParaRPr lang="en-US" altLang="en-US" sz="22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>
            <a:extLst>
              <a:ext uri="{FF2B5EF4-FFF2-40B4-BE49-F238E27FC236}">
                <a16:creationId xmlns:a16="http://schemas.microsoft.com/office/drawing/2014/main" xmlns="" id="{AA7E931A-F98A-644A-961F-30C5736E52E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1928813"/>
            <a:ext cx="7500938" cy="4071937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">
            <a:extLst>
              <a:ext uri="{FF2B5EF4-FFF2-40B4-BE49-F238E27FC236}">
                <a16:creationId xmlns:a16="http://schemas.microsoft.com/office/drawing/2014/main" xmlns="" id="{ED97EF4F-8727-0940-A276-33976AC0B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66800"/>
            <a:ext cx="8215312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2">
            <a:extLst>
              <a:ext uri="{FF2B5EF4-FFF2-40B4-BE49-F238E27FC236}">
                <a16:creationId xmlns:a16="http://schemas.microsoft.com/office/drawing/2014/main" xmlns="" id="{7574624B-7C7A-4549-B9DF-A0A980F9C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285750"/>
            <a:ext cx="5357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en-US" sz="4000"/>
              <a:t>Анемије</a:t>
            </a:r>
            <a:endParaRPr lang="en-US" altLang="en-US" sz="4000"/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xmlns="" id="{85E1EA60-4225-6C42-8AE2-0CA790801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733425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sr-Cyrl-CS" sz="32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xmlns="" id="{3EF98974-9469-4448-8343-16981DA72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1785938"/>
            <a:ext cx="3978275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marL="212725" indent="-212725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-US" dirty="0">
                <a:latin typeface="+mj-lt"/>
              </a:rPr>
              <a:t>ЦНС</a:t>
            </a: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Патолошки замор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Вртоглавица, слабост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Депресија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Поремећај когнитивних функција</a:t>
            </a:r>
            <a:endParaRPr lang="en-US" dirty="0">
              <a:latin typeface="+mj-lt"/>
            </a:endParaRP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xmlns="" id="{8D78039C-B1DC-914D-9EDD-DE01633B1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2125" y="1357313"/>
            <a:ext cx="28194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lIns="92075" tIns="46038" rIns="92075" bIns="46038">
            <a:spAutoFit/>
          </a:bodyPr>
          <a:lstStyle/>
          <a:p>
            <a:pPr marL="212725" indent="-212725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sr-Latn-CS" dirty="0">
                <a:latin typeface="+mj-lt"/>
              </a:rPr>
              <a:t>Имунолошки систем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Поремећај функције Т лимфоцита и макорфага</a:t>
            </a:r>
            <a:endParaRPr lang="en-US" dirty="0">
              <a:latin typeface="+mj-lt"/>
            </a:endParaRPr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xmlns="" id="{4D83B47B-E6AF-2344-BE48-ED81E7BA1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2786063"/>
            <a:ext cx="3563937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lIns="92075" tIns="46038" rIns="92075" bIns="46038">
            <a:spAutoFit/>
          </a:bodyPr>
          <a:lstStyle/>
          <a:p>
            <a:pPr marL="225425" indent="-225425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sr-Latn-CS" dirty="0">
                <a:latin typeface="+mj-lt"/>
              </a:rPr>
              <a:t>Кардиореспираторни систем</a:t>
            </a:r>
            <a:endParaRPr lang="en-US" dirty="0">
              <a:latin typeface="+mj-lt"/>
            </a:endParaRPr>
          </a:p>
          <a:p>
            <a:pPr marL="225425" indent="-2254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Диспнеја у напору</a:t>
            </a:r>
            <a:endParaRPr lang="en-US" dirty="0">
              <a:latin typeface="+mj-lt"/>
            </a:endParaRPr>
          </a:p>
          <a:p>
            <a:pPr marL="225425" indent="-2254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Тахикардија, палпитације</a:t>
            </a:r>
            <a:endParaRPr lang="en-US" dirty="0">
              <a:latin typeface="+mj-lt"/>
            </a:endParaRPr>
          </a:p>
          <a:p>
            <a:pPr marL="225425" indent="-2254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Увећање и хипертрофија срчаног мишића</a:t>
            </a:r>
            <a:endParaRPr lang="en-US" dirty="0">
              <a:latin typeface="+mj-lt"/>
            </a:endParaRPr>
          </a:p>
          <a:p>
            <a:pPr marL="225425" indent="-2254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Појачан пулсни притисак, мезосистолни ејекицони шум</a:t>
            </a:r>
            <a:endParaRPr lang="en-US" dirty="0">
              <a:latin typeface="+mj-lt"/>
            </a:endParaRPr>
          </a:p>
          <a:p>
            <a:pPr marL="225425" indent="-2254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Ризик од погоршања срчане инсуфицијенције</a:t>
            </a:r>
            <a:endParaRPr lang="en-US" dirty="0">
              <a:latin typeface="+mj-lt"/>
            </a:endParaRPr>
          </a:p>
        </p:txBody>
      </p:sp>
      <p:sp>
        <p:nvSpPr>
          <p:cNvPr id="37894" name="Rectangle 6">
            <a:extLst>
              <a:ext uri="{FF2B5EF4-FFF2-40B4-BE49-F238E27FC236}">
                <a16:creationId xmlns:a16="http://schemas.microsoft.com/office/drawing/2014/main" xmlns="" id="{273D8A86-C51F-3A40-8D05-7BE7E69FC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3714750"/>
            <a:ext cx="30988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marL="212725" indent="-212725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-US" dirty="0" err="1">
                <a:latin typeface="+mj-lt"/>
              </a:rPr>
              <a:t>Гастро-интестинал</a:t>
            </a:r>
            <a:r>
              <a:rPr lang="sr-Latn-CS" dirty="0">
                <a:latin typeface="+mj-lt"/>
              </a:rPr>
              <a:t>ни</a:t>
            </a:r>
            <a:r>
              <a:rPr lang="en-US" dirty="0">
                <a:latin typeface="+mj-lt"/>
              </a:rPr>
              <a:t> </a:t>
            </a:r>
            <a:r>
              <a:rPr lang="sr-Latn-CS" dirty="0">
                <a:latin typeface="+mj-lt"/>
              </a:rPr>
              <a:t>тракт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-US" dirty="0" err="1">
                <a:latin typeface="+mj-lt"/>
              </a:rPr>
              <a:t>Анор</a:t>
            </a:r>
            <a:r>
              <a:rPr lang="sr-Latn-CS" dirty="0">
                <a:latin typeface="+mj-lt"/>
              </a:rPr>
              <a:t>ексија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Мука</a:t>
            </a:r>
            <a:endParaRPr lang="en-US" dirty="0">
              <a:latin typeface="+mj-lt"/>
            </a:endParaRPr>
          </a:p>
        </p:txBody>
      </p:sp>
      <p:sp>
        <p:nvSpPr>
          <p:cNvPr id="37895" name="Rectangle 7">
            <a:extLst>
              <a:ext uri="{FF2B5EF4-FFF2-40B4-BE49-F238E27FC236}">
                <a16:creationId xmlns:a16="http://schemas.microsoft.com/office/drawing/2014/main" xmlns="" id="{E92C6679-4145-A54D-9A6F-EF9821855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5589588"/>
            <a:ext cx="346710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marL="212725" indent="-212725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sr-Latn-CS" dirty="0">
                <a:latin typeface="+mj-lt"/>
              </a:rPr>
              <a:t>Генитални тракт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Проблеми са менструацијом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Губитак либида</a:t>
            </a:r>
            <a:endParaRPr lang="en-US" dirty="0">
              <a:latin typeface="+mj-lt"/>
            </a:endParaRPr>
          </a:p>
        </p:txBody>
      </p:sp>
      <p:sp>
        <p:nvSpPr>
          <p:cNvPr id="37896" name="Rectangle 8">
            <a:extLst>
              <a:ext uri="{FF2B5EF4-FFF2-40B4-BE49-F238E27FC236}">
                <a16:creationId xmlns:a16="http://schemas.microsoft.com/office/drawing/2014/main" xmlns="" id="{90C56580-16EB-B644-A741-5856EAEAE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4857750"/>
            <a:ext cx="3252788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lIns="92075" tIns="46038" rIns="92075" bIns="46038">
            <a:spAutoFit/>
          </a:bodyPr>
          <a:lstStyle/>
          <a:p>
            <a:pPr marL="212725" indent="-212725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sr-Cyrl-CS" dirty="0">
                <a:latin typeface="+mj-lt"/>
              </a:rPr>
              <a:t>Кожа и слузнице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Снижена температура коже</a:t>
            </a:r>
            <a:endParaRPr lang="en-US" dirty="0">
              <a:latin typeface="+mj-lt"/>
            </a:endParaRPr>
          </a:p>
          <a:p>
            <a:pPr marL="212725" indent="-212725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CS" dirty="0">
                <a:latin typeface="+mj-lt"/>
              </a:rPr>
              <a:t>Бледило коже, мукозних мембрана и коњуктива</a:t>
            </a:r>
            <a:endParaRPr lang="en-US" dirty="0">
              <a:latin typeface="+mj-lt"/>
            </a:endParaRPr>
          </a:p>
        </p:txBody>
      </p:sp>
      <p:sp>
        <p:nvSpPr>
          <p:cNvPr id="10249" name="TextBox 9">
            <a:extLst>
              <a:ext uri="{FF2B5EF4-FFF2-40B4-BE49-F238E27FC236}">
                <a16:creationId xmlns:a16="http://schemas.microsoft.com/office/drawing/2014/main" xmlns="" id="{5C5FE46C-A922-8941-AE39-1C8DC7F37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5" y="428625"/>
            <a:ext cx="5972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3600"/>
              <a:t>Симптоми и знаци анемије</a:t>
            </a:r>
            <a:endParaRPr lang="en-US" altLang="en-US" sz="3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xmlns="" id="{1B31AE4F-CE2B-4740-AD06-1C15809A1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/>
              <a:t>Симптоми и знаци анемије</a:t>
            </a:r>
            <a:endParaRPr lang="en-US" altLang="en-US"/>
          </a:p>
        </p:txBody>
      </p:sp>
      <p:pic>
        <p:nvPicPr>
          <p:cNvPr id="11267" name="Picture 2" descr="C:\Documents and Settings\Korisnik\Desktop\New Folder 1\Anaemia-3.jpg">
            <a:extLst>
              <a:ext uri="{FF2B5EF4-FFF2-40B4-BE49-F238E27FC236}">
                <a16:creationId xmlns:a16="http://schemas.microsoft.com/office/drawing/2014/main" xmlns="" id="{AB22207F-6C41-0F4D-BB6F-B10396C1A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928813"/>
            <a:ext cx="36433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" descr="C:\Documents and Settings\Korisnik\Desktop\New Folder 1\eyes_pale_conjunctiva.jpg">
            <a:extLst>
              <a:ext uri="{FF2B5EF4-FFF2-40B4-BE49-F238E27FC236}">
                <a16:creationId xmlns:a16="http://schemas.microsoft.com/office/drawing/2014/main" xmlns="" id="{FFDEA524-6089-6D4A-9A8F-E39907B10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928813"/>
            <a:ext cx="3643312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5">
            <a:extLst>
              <a:ext uri="{FF2B5EF4-FFF2-40B4-BE49-F238E27FC236}">
                <a16:creationId xmlns:a16="http://schemas.microsoft.com/office/drawing/2014/main" xmlns="" id="{B64F9C1F-A99B-0A42-88B5-9B2ED0901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188" y="5643563"/>
            <a:ext cx="4559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/>
              <a:t>Бледило коњуктива и дланова</a:t>
            </a:r>
            <a:endParaRPr lang="en-US" altLang="en-US" sz="2400"/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A4EC22AF-ADC9-904D-B597-219D52C12D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r>
              <a:rPr lang="sr-Cyrl-CS" altLang="en-US" sz="3200">
                <a:solidFill>
                  <a:schemeClr val="tx1"/>
                </a:solidFill>
              </a:rPr>
              <a:t>Метаболизам гвожђа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xmlns="" id="{AAF5AF88-A96D-E543-AE73-3A2EF266D1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1357313"/>
            <a:ext cx="8229600" cy="5286375"/>
          </a:xfrm>
        </p:spPr>
        <p:txBody>
          <a:bodyPr/>
          <a:lstStyle/>
          <a:p>
            <a:pPr>
              <a:defRPr/>
            </a:pPr>
            <a:r>
              <a:rPr lang="sr-Latn-CS" sz="2200" dirty="0">
                <a:latin typeface="+mj-lt"/>
              </a:rPr>
              <a:t>Fe </a:t>
            </a:r>
            <a:r>
              <a:rPr lang="sr-Cyrl-CS" sz="2200" dirty="0">
                <a:latin typeface="+mj-lt"/>
              </a:rPr>
              <a:t>је битан елeменат свих ћелија.</a:t>
            </a:r>
            <a:endParaRPr lang="sr-Latn-CS" sz="2200" dirty="0">
              <a:latin typeface="+mj-lt"/>
            </a:endParaRPr>
          </a:p>
          <a:p>
            <a:pPr>
              <a:defRPr/>
            </a:pPr>
            <a:r>
              <a:rPr lang="sr-Cyrl-CS" sz="2200" dirty="0">
                <a:latin typeface="+mj-lt"/>
              </a:rPr>
              <a:t>Глaвнa улога </a:t>
            </a:r>
            <a:r>
              <a:rPr lang="sr-Latn-CS" sz="2200" dirty="0">
                <a:latin typeface="+mj-lt"/>
              </a:rPr>
              <a:t>Fe </a:t>
            </a:r>
            <a:r>
              <a:rPr lang="sr-Cyrl-CS" sz="2200" dirty="0">
                <a:latin typeface="+mj-lt"/>
              </a:rPr>
              <a:t>је у транспорту </a:t>
            </a:r>
            <a:r>
              <a:rPr lang="sr-Latn-CS" sz="2200" dirty="0">
                <a:latin typeface="+mj-lt"/>
              </a:rPr>
              <a:t>O</a:t>
            </a:r>
            <a:r>
              <a:rPr lang="sr-Latn-CS" sz="2200" baseline="-25000" dirty="0">
                <a:latin typeface="+mj-lt"/>
              </a:rPr>
              <a:t>2</a:t>
            </a:r>
            <a:r>
              <a:rPr lang="sr-Latn-CS" sz="2200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(</a:t>
            </a:r>
            <a:r>
              <a:rPr lang="sr-Latn-CS" sz="2200" dirty="0">
                <a:latin typeface="+mj-lt"/>
              </a:rPr>
              <a:t>део кoмлe</a:t>
            </a:r>
            <a:r>
              <a:rPr lang="sr-Cyrl-CS" sz="2200" dirty="0">
                <a:latin typeface="+mj-lt"/>
              </a:rPr>
              <a:t>к</a:t>
            </a:r>
            <a:r>
              <a:rPr lang="sr-Latn-CS" sz="2200" dirty="0">
                <a:latin typeface="+mj-lt"/>
              </a:rPr>
              <a:t>са sa хe</a:t>
            </a:r>
            <a:r>
              <a:rPr lang="sr-Cyrl-CS" sz="2200" dirty="0">
                <a:latin typeface="+mj-lt"/>
              </a:rPr>
              <a:t>м</a:t>
            </a:r>
            <a:r>
              <a:rPr lang="sr-Latn-CS" sz="2200" dirty="0">
                <a:latin typeface="+mj-lt"/>
              </a:rPr>
              <a:t>o</a:t>
            </a:r>
            <a:r>
              <a:rPr lang="sr-Cyrl-CS" sz="2200" dirty="0">
                <a:latin typeface="+mj-lt"/>
              </a:rPr>
              <a:t>м</a:t>
            </a:r>
            <a:r>
              <a:rPr lang="sr-Latn-CS" sz="2200" dirty="0">
                <a:latin typeface="+mj-lt"/>
              </a:rPr>
              <a:t> у Хб</a:t>
            </a:r>
            <a:r>
              <a:rPr lang="en-US" sz="2200" dirty="0">
                <a:latin typeface="+mj-lt"/>
              </a:rPr>
              <a:t>)</a:t>
            </a:r>
            <a:r>
              <a:rPr lang="sr-Latn-CS" sz="2200" dirty="0">
                <a:latin typeface="+mj-lt"/>
              </a:rPr>
              <a:t>.</a:t>
            </a:r>
          </a:p>
          <a:p>
            <a:pPr>
              <a:defRPr/>
            </a:pPr>
            <a:r>
              <a:rPr lang="sr-Latn-CS" sz="2200" dirty="0">
                <a:latin typeface="+mj-lt"/>
              </a:rPr>
              <a:t>Синтeзa Hb </a:t>
            </a:r>
            <a:r>
              <a:rPr lang="sr-Cyrl-CS" sz="2200" dirty="0">
                <a:latin typeface="+mj-lt"/>
              </a:rPr>
              <a:t>з</a:t>
            </a:r>
            <a:r>
              <a:rPr lang="sr-Latn-CS" sz="2200" dirty="0">
                <a:latin typeface="+mj-lt"/>
              </a:rPr>
              <a:t>aв</a:t>
            </a:r>
            <a:r>
              <a:rPr lang="sr-Cyrl-CS" sz="2200" dirty="0">
                <a:latin typeface="+mj-lt"/>
              </a:rPr>
              <a:t>исна</a:t>
            </a:r>
            <a:r>
              <a:rPr lang="sr-Latn-CS" sz="2200" dirty="0">
                <a:latin typeface="+mj-lt"/>
              </a:rPr>
              <a:t> o</a:t>
            </a:r>
            <a:r>
              <a:rPr lang="sr-Cyrl-CS" sz="2200" dirty="0">
                <a:latin typeface="+mj-lt"/>
              </a:rPr>
              <a:t>д</a:t>
            </a:r>
            <a:r>
              <a:rPr lang="sr-Latn-CS" sz="2200" dirty="0">
                <a:latin typeface="+mj-lt"/>
              </a:rPr>
              <a:t> </a:t>
            </a:r>
            <a:r>
              <a:rPr lang="sr-Cyrl-CS" sz="2200" dirty="0">
                <a:latin typeface="+mj-lt"/>
              </a:rPr>
              <a:t>к</a:t>
            </a:r>
            <a:r>
              <a:rPr lang="sr-Latn-CS" sz="2200" dirty="0">
                <a:latin typeface="+mj-lt"/>
              </a:rPr>
              <a:t>o</a:t>
            </a:r>
            <a:r>
              <a:rPr lang="sr-Cyrl-CS" sz="2200" dirty="0">
                <a:latin typeface="+mj-lt"/>
              </a:rPr>
              <a:t>ли</a:t>
            </a:r>
            <a:r>
              <a:rPr lang="sr-Latn-CS" sz="2200" dirty="0">
                <a:latin typeface="+mj-lt"/>
              </a:rPr>
              <a:t>ч</a:t>
            </a:r>
            <a:r>
              <a:rPr lang="sr-Cyrl-CS" sz="2200" dirty="0">
                <a:latin typeface="+mj-lt"/>
              </a:rPr>
              <a:t>ин</a:t>
            </a:r>
            <a:r>
              <a:rPr lang="sr-Latn-CS" sz="2200" dirty="0">
                <a:latin typeface="+mj-lt"/>
              </a:rPr>
              <a:t>e Fe </a:t>
            </a:r>
            <a:r>
              <a:rPr lang="sr-Cyrl-CS" sz="2200" dirty="0">
                <a:latin typeface="+mj-lt"/>
              </a:rPr>
              <a:t>у организму</a:t>
            </a:r>
          </a:p>
          <a:p>
            <a:pPr>
              <a:defRPr/>
            </a:pPr>
            <a:r>
              <a:rPr lang="sr-Cyrl-CS" sz="2200" dirty="0">
                <a:latin typeface="+mj-lt"/>
              </a:rPr>
              <a:t>У плазми се везује за беланчевину </a:t>
            </a:r>
            <a:r>
              <a:rPr lang="sr-Cyrl-CS" sz="2200" b="1" dirty="0">
                <a:latin typeface="+mj-lt"/>
              </a:rPr>
              <a:t>Трансферин</a:t>
            </a:r>
          </a:p>
          <a:p>
            <a:pPr>
              <a:lnSpc>
                <a:spcPct val="90000"/>
              </a:lnSpc>
              <a:defRPr/>
            </a:pPr>
            <a:r>
              <a:rPr lang="sr-Latn-CS" sz="2200" dirty="0">
                <a:latin typeface="+mj-lt"/>
              </a:rPr>
              <a:t>Р</a:t>
            </a:r>
            <a:r>
              <a:rPr lang="sr-Cyrl-CS" sz="2200" dirty="0">
                <a:latin typeface="+mj-lt"/>
              </a:rPr>
              <a:t>езерве </a:t>
            </a:r>
            <a:r>
              <a:rPr lang="sr-Latn-CS" sz="2200" dirty="0">
                <a:latin typeface="+mj-lt"/>
              </a:rPr>
              <a:t>Fе</a:t>
            </a:r>
            <a:r>
              <a:rPr lang="sr-Cyrl-CS" sz="2200" dirty="0">
                <a:latin typeface="+mj-lt"/>
              </a:rPr>
              <a:t>:</a:t>
            </a:r>
            <a:endParaRPr lang="sr-Latn-CS" sz="2200" dirty="0">
              <a:latin typeface="+mj-lt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b="1" dirty="0">
                <a:latin typeface="+mj-lt"/>
              </a:rPr>
              <a:t>Ф</a:t>
            </a:r>
            <a:r>
              <a:rPr lang="sr-Cyrl-CS" sz="2200" b="1" dirty="0">
                <a:latin typeface="+mj-lt"/>
              </a:rPr>
              <a:t>еритин</a:t>
            </a:r>
            <a:r>
              <a:rPr lang="sr-Latn-CS" sz="2200" b="1" dirty="0">
                <a:latin typeface="+mj-lt"/>
              </a:rPr>
              <a:t>-</a:t>
            </a:r>
            <a:r>
              <a:rPr lang="sr-Latn-CS" sz="2200" dirty="0">
                <a:latin typeface="+mj-lt"/>
              </a:rPr>
              <a:t> главно јед</a:t>
            </a:r>
            <a:r>
              <a:rPr lang="sr-Cyrl-CS" sz="2200" dirty="0">
                <a:latin typeface="+mj-lt"/>
              </a:rPr>
              <a:t>ињење </a:t>
            </a:r>
            <a:r>
              <a:rPr lang="sr-Latn-CS" sz="2200" dirty="0">
                <a:latin typeface="+mj-lt"/>
              </a:rPr>
              <a:t>за физиолошко нагомилавање Fе</a:t>
            </a:r>
            <a:r>
              <a:rPr lang="sr-Cyrl-CS" sz="2200" dirty="0">
                <a:latin typeface="+mj-lt"/>
              </a:rPr>
              <a:t>, растворљив у води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Cyrl-CS" sz="2200" dirty="0"/>
              <a:t>најбољи показатељ укупне количине гвожђа у организму</a:t>
            </a:r>
            <a:endParaRPr lang="sr-Cyrl-CS" sz="2200" dirty="0">
              <a:latin typeface="+mj-lt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sr-Latn-CS" sz="2200" b="1" dirty="0">
                <a:latin typeface="+mj-lt"/>
              </a:rPr>
              <a:t>Х</a:t>
            </a:r>
            <a:r>
              <a:rPr lang="sr-Cyrl-CS" sz="2200" b="1" dirty="0">
                <a:latin typeface="+mj-lt"/>
              </a:rPr>
              <a:t>емосидерин</a:t>
            </a:r>
            <a:r>
              <a:rPr lang="sr-Latn-CS" sz="2200" b="1" dirty="0">
                <a:latin typeface="+mj-lt"/>
              </a:rPr>
              <a:t>- </a:t>
            </a:r>
            <a:r>
              <a:rPr lang="sr-Latn-CS" sz="2200" dirty="0">
                <a:latin typeface="+mj-lt"/>
              </a:rPr>
              <a:t>агрегати феритина, теже ослобађање Fе. У ћелијама моноцитно-макрофагне лозе </a:t>
            </a:r>
            <a:r>
              <a:rPr lang="en-US" sz="2200" dirty="0">
                <a:latin typeface="+mj-lt"/>
              </a:rPr>
              <a:t>(</a:t>
            </a:r>
            <a:r>
              <a:rPr lang="sr-Latn-CS" sz="2200" dirty="0">
                <a:latin typeface="+mj-lt"/>
              </a:rPr>
              <a:t>к</a:t>
            </a:r>
            <a:r>
              <a:rPr lang="en-US" sz="2200" dirty="0" err="1">
                <a:latin typeface="+mj-lt"/>
              </a:rPr>
              <a:t>остна</a:t>
            </a:r>
            <a:r>
              <a:rPr lang="sr-Latn-CS" sz="2200" dirty="0">
                <a:latin typeface="+mj-lt"/>
              </a:rPr>
              <a:t> срж, Купферове ћ</a:t>
            </a:r>
            <a:r>
              <a:rPr lang="en-US" sz="2200" dirty="0" err="1">
                <a:latin typeface="+mj-lt"/>
              </a:rPr>
              <a:t>елије</a:t>
            </a:r>
            <a:r>
              <a:rPr lang="sr-Latn-CS" sz="2200" dirty="0">
                <a:latin typeface="+mj-lt"/>
              </a:rPr>
              <a:t>, слезин</a:t>
            </a:r>
            <a:r>
              <a:rPr lang="en-US" sz="2200" dirty="0">
                <a:latin typeface="+mj-lt"/>
              </a:rPr>
              <a:t>а), </a:t>
            </a:r>
            <a:r>
              <a:rPr lang="sr-Cyrl-CS" sz="2200" dirty="0">
                <a:latin typeface="+mj-lt"/>
              </a:rPr>
              <a:t>нерастворљив у води.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400" dirty="0">
              <a:latin typeface="+mj-lt"/>
            </a:endParaRPr>
          </a:p>
          <a:p>
            <a:pPr>
              <a:defRPr/>
            </a:pPr>
            <a:endParaRPr lang="sr-Cyrl-CS" sz="24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endParaRPr lang="sr-Latn-CS" dirty="0">
              <a:latin typeface="Comic Sans MS" pitchFamily="66" charset="0"/>
            </a:endParaRPr>
          </a:p>
          <a:p>
            <a:pPr>
              <a:buFontTx/>
              <a:buNone/>
              <a:defRPr/>
            </a:pPr>
            <a:endParaRPr lang="en-US" dirty="0">
              <a:latin typeface="Comic Sans MS" pitchFamily="66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3Anemije u starih i mailgne neoplazme" id="{06813ED2-7907-144D-BB07-73CC08864CB2}" vid="{1FBF16DC-63A3-3344-905A-646E3493C4F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3Anemije u starih i mailgne neoplazme</Template>
  <TotalTime>0</TotalTime>
  <Words>3122</Words>
  <Application>Microsoft Macintosh PowerPoint</Application>
  <PresentationFormat>On-screen Show (4:3)</PresentationFormat>
  <Paragraphs>599</Paragraphs>
  <Slides>57</Slides>
  <Notes>16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Comic Sans MS</vt:lpstr>
      <vt:lpstr>Monotype Sorts</vt:lpstr>
      <vt:lpstr>Symbol</vt:lpstr>
      <vt:lpstr>Tahoma</vt:lpstr>
      <vt:lpstr>Times New Roman</vt:lpstr>
      <vt:lpstr>Wingdings</vt:lpstr>
      <vt:lpstr>Arial</vt:lpstr>
      <vt:lpstr>Default Design</vt:lpstr>
      <vt:lpstr>Анемије у старих и малигне хемопатије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Симптоми и знаци анемије</vt:lpstr>
      <vt:lpstr>Метаболизам гвожђа</vt:lpstr>
      <vt:lpstr>Хомеостаза гвожђа </vt:lpstr>
      <vt:lpstr>Сидеропенијска анемија</vt:lpstr>
      <vt:lpstr>Сидеропенијска анемија</vt:lpstr>
      <vt:lpstr>Сидеропенијска анемија </vt:lpstr>
      <vt:lpstr>Сидеропенијска анемија </vt:lpstr>
      <vt:lpstr>Сидеропенијска анемија </vt:lpstr>
      <vt:lpstr>Сидеропенијска анемија</vt:lpstr>
      <vt:lpstr>Анемије због поремећаја синтезе ДНК (мегалобластне)</vt:lpstr>
      <vt:lpstr>Анемије због поремећаја синтезе ДНК (мегалобластне)</vt:lpstr>
      <vt:lpstr>Витамин Б12 </vt:lpstr>
      <vt:lpstr>Фолати</vt:lpstr>
      <vt:lpstr>Класификација дефицита витамина Б12</vt:lpstr>
      <vt:lpstr> Класификација дефицита фолата</vt:lpstr>
      <vt:lpstr>Пернициозна анемија</vt:lpstr>
      <vt:lpstr>Пернициозна анемија</vt:lpstr>
      <vt:lpstr>Дијагноза анемија услед дефицита Б12 и фолата  </vt:lpstr>
      <vt:lpstr>Терапија анемија услед дефицита Б12 и фолата </vt:lpstr>
      <vt:lpstr>PowerPoint Presentation</vt:lpstr>
      <vt:lpstr>Најчешће болоести код којих се јавља секундарна анемија </vt:lpstr>
      <vt:lpstr>   Анемије у хроничној болести </vt:lpstr>
      <vt:lpstr>Анемије у старих особа</vt:lpstr>
      <vt:lpstr>Анемије у старих особа</vt:lpstr>
      <vt:lpstr>Анемије у старих особа</vt:lpstr>
      <vt:lpstr>Етиологија анемије у старих особа</vt:lpstr>
      <vt:lpstr>Етиологија анемије у старих особа</vt:lpstr>
      <vt:lpstr>Сидеропенијска анемија у старих особа</vt:lpstr>
      <vt:lpstr>Aнемије у хроничним болестима код старих особа</vt:lpstr>
      <vt:lpstr>Aнемије у хроничним болестима код старих особа</vt:lpstr>
      <vt:lpstr>„Необјашњене анемије“ старих</vt:lpstr>
      <vt:lpstr>Анемије у старих особа</vt:lpstr>
      <vt:lpstr>Анемије у старих особа</vt:lpstr>
      <vt:lpstr>Терапија</vt:lpstr>
      <vt:lpstr>Терапија</vt:lpstr>
      <vt:lpstr>Матична ћелија хематопоезе и старење</vt:lpstr>
      <vt:lpstr>Мијелодисплазни синдром (МДС)</vt:lpstr>
      <vt:lpstr>Мијелодисплазни синдром (МДС)</vt:lpstr>
      <vt:lpstr>Класификација МДС</vt:lpstr>
      <vt:lpstr>PowerPoint Presentation</vt:lpstr>
      <vt:lpstr>Клиничка слика МДС</vt:lpstr>
      <vt:lpstr>Прогноза МДС (интернационални прогностички СКОР систем)</vt:lpstr>
      <vt:lpstr>Терапија МДС</vt:lpstr>
      <vt:lpstr>Акутна мијелоидна леукемија код старих</vt:lpstr>
      <vt:lpstr>Акутна мијелоидна леукемија</vt:lpstr>
      <vt:lpstr>Дијагноза и класификација АМЛ (WHO)</vt:lpstr>
      <vt:lpstr>Цитогентске абнормалности у АМЛ</vt:lpstr>
      <vt:lpstr>Цитогентске абнормалности у АМЛ</vt:lpstr>
      <vt:lpstr>Терапија АМЛ код старијих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Анемије у старих и малигне хемопатије</dc:title>
  <dc:creator>Microsoft Office User</dc:creator>
  <cp:lastModifiedBy>Microsoft Office User</cp:lastModifiedBy>
  <cp:revision>1</cp:revision>
  <dcterms:created xsi:type="dcterms:W3CDTF">2023-02-08T09:46:53Z</dcterms:created>
  <dcterms:modified xsi:type="dcterms:W3CDTF">2023-02-08T09:47:35Z</dcterms:modified>
</cp:coreProperties>
</file>